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3431059978" r:id="rId1"/>
  </p:sldMasterIdLst>
  <p:notesMasterIdLst>
    <p:notesMasterId r:id="rId30"/>
  </p:notesMasterIdLst>
  <p:sldIdLst>
    <p:sldId id="2007577006" r:id="rId2"/>
    <p:sldId id="2007577007" r:id="rId3"/>
    <p:sldId id="2007577008" r:id="rId4"/>
    <p:sldId id="2007577009" r:id="rId5"/>
    <p:sldId id="2007577010" r:id="rId6"/>
    <p:sldId id="2007577013" r:id="rId7"/>
    <p:sldId id="2007577037" r:id="rId8"/>
    <p:sldId id="2007577036" r:id="rId9"/>
    <p:sldId id="2007577038" r:id="rId10"/>
    <p:sldId id="2007577011" r:id="rId11"/>
    <p:sldId id="2007577041" r:id="rId12"/>
    <p:sldId id="2007577014" r:id="rId13"/>
    <p:sldId id="2007577039" r:id="rId14"/>
    <p:sldId id="2007577021" r:id="rId15"/>
    <p:sldId id="2007577015" r:id="rId16"/>
    <p:sldId id="2007577018" r:id="rId17"/>
    <p:sldId id="2007577016" r:id="rId18"/>
    <p:sldId id="2007577017" r:id="rId19"/>
    <p:sldId id="2007577012" r:id="rId20"/>
    <p:sldId id="2007577020" r:id="rId21"/>
    <p:sldId id="2007577042" r:id="rId22"/>
    <p:sldId id="2007577031" r:id="rId23"/>
    <p:sldId id="2007577043" r:id="rId24"/>
    <p:sldId id="2007577030" r:id="rId25"/>
    <p:sldId id="2007577044" r:id="rId26"/>
    <p:sldId id="2007577033" r:id="rId27"/>
    <p:sldId id="2007577045" r:id="rId28"/>
    <p:sldId id="2007577035" r:id="rId29"/>
  </p:sldIdLst>
  <p:sldSz cx="24384000" cy="13716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2580" autoAdjust="0"/>
  </p:normalViewPr>
  <p:slideViewPr>
    <p:cSldViewPr snapToGrid="0" snapToObjects="1">
      <p:cViewPr varScale="1">
        <p:scale>
          <a:sx n="52" d="100"/>
          <a:sy n="52" d="100"/>
        </p:scale>
        <p:origin x="324" y="120"/>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D365586-3DD6-4670-81B9-46C76396DE45}" type="datetimeFigureOut">
              <a:rPr lang="zh-CN" altLang="en-US" smtClean="0"/>
              <a:t>2019/5/25</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5D36578-5FC9-4FDD-A553-FDB266565DFB}" type="slidenum">
              <a:rPr lang="zh-CN" altLang="en-US" smtClean="0"/>
              <a:t>‹#›</a:t>
            </a:fld>
            <a:endParaRPr lang="zh-CN" altLang="en-US"/>
          </a:p>
        </p:txBody>
      </p:sp>
    </p:spTree>
    <p:extLst>
      <p:ext uri="{BB962C8B-B14F-4D97-AF65-F5344CB8AC3E}">
        <p14:creationId xmlns:p14="http://schemas.microsoft.com/office/powerpoint/2010/main" val="143251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再调整一下图片</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5D36578-5FC9-4FDD-A553-FDB266565DFB}" type="slidenum">
              <a:rPr lang="zh-CN" altLang="en-US" smtClean="0"/>
              <a:t>11</a:t>
            </a:fld>
            <a:endParaRPr lang="zh-CN" altLang="en-US"/>
          </a:p>
        </p:txBody>
      </p:sp>
    </p:spTree>
    <p:extLst>
      <p:ext uri="{BB962C8B-B14F-4D97-AF65-F5344CB8AC3E}">
        <p14:creationId xmlns:p14="http://schemas.microsoft.com/office/powerpoint/2010/main" val="371639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白边不齐</a:t>
            </a:r>
          </a:p>
        </p:txBody>
      </p:sp>
      <p:sp>
        <p:nvSpPr>
          <p:cNvPr id="4" name="灯片编号占位符 3"/>
          <p:cNvSpPr>
            <a:spLocks noGrp="1"/>
          </p:cNvSpPr>
          <p:nvPr>
            <p:ph type="sldNum" sz="quarter" idx="5"/>
          </p:nvPr>
        </p:nvSpPr>
        <p:spPr/>
        <p:txBody>
          <a:bodyPr/>
          <a:lstStyle/>
          <a:p>
            <a:fld id="{F5D36578-5FC9-4FDD-A553-FDB266565DFB}" type="slidenum">
              <a:rPr lang="zh-CN" altLang="en-US" smtClean="0"/>
              <a:t>12</a:t>
            </a:fld>
            <a:endParaRPr lang="zh-CN" altLang="en-US"/>
          </a:p>
        </p:txBody>
      </p:sp>
    </p:spTree>
    <p:extLst>
      <p:ext uri="{BB962C8B-B14F-4D97-AF65-F5344CB8AC3E}">
        <p14:creationId xmlns:p14="http://schemas.microsoft.com/office/powerpoint/2010/main" val="369479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白边不齐</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5D36578-5FC9-4FDD-A553-FDB266565DFB}" type="slidenum">
              <a:rPr lang="zh-CN" altLang="en-US" smtClean="0"/>
              <a:t>15</a:t>
            </a:fld>
            <a:endParaRPr lang="zh-CN" altLang="en-US"/>
          </a:p>
        </p:txBody>
      </p:sp>
    </p:spTree>
    <p:extLst>
      <p:ext uri="{BB962C8B-B14F-4D97-AF65-F5344CB8AC3E}">
        <p14:creationId xmlns:p14="http://schemas.microsoft.com/office/powerpoint/2010/main" val="314947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9856342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12.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2.pn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sp>
        <p:nvSpPr>
          <p:cNvPr id="469" name="文本"/>
          <p:cNvSpPr>
            <a:spLocks noGrp="1"/>
          </p:cNvSpPr>
          <p:nvPr>
            <p:ph type="ctrTitle"/>
          </p:nvPr>
        </p:nvSpPr>
        <p:spPr>
          <a:xfrm rot="21600000">
            <a:off x="4209140" y="4353018"/>
            <a:ext cx="8703455" cy="1196578"/>
          </a:xfrm>
          <a:prstGeom prst="rect">
            <a:avLst/>
          </a:prstGeom>
        </p:spPr>
        <p:txBody>
          <a:bodyPr lIns="0" tIns="0" rIns="0" bIns="0">
            <a:noAutofit/>
          </a:bodyPr>
          <a:lstStyle/>
          <a:p>
            <a:pPr algn="l">
              <a:lnSpc>
                <a:spcPts val="14400"/>
              </a:lnSpc>
            </a:pPr>
            <a:r>
              <a:rPr lang="zh-CN" altLang="en-US" sz="10000" b="0" i="0" u="none" spc="0" dirty="0">
                <a:ln w="0">
                  <a:solidFill>
                    <a:srgbClr val="FAA041">
                      <a:alpha val="100000"/>
                    </a:srgbClr>
                  </a:solidFill>
                </a:ln>
                <a:solidFill>
                  <a:srgbClr val="FAA041">
                    <a:alpha val="100000"/>
                  </a:srgbClr>
                </a:solidFill>
                <a:latin typeface="Microsoft YaHei" charset="-122"/>
                <a:ea typeface="Microsoft YaHei" charset="-122"/>
                <a:cs typeface="Microsoft YaHei" charset="-122"/>
              </a:rPr>
              <a:t>项目计划书</a:t>
            </a:r>
            <a:endParaRPr kumimoji="1" lang="zh-CN" altLang="en-US" sz="10000" dirty="0">
              <a:solidFill>
                <a:srgbClr val="000000"/>
              </a:solidFill>
            </a:endParaRPr>
          </a:p>
        </p:txBody>
      </p:sp>
      <p:sp>
        <p:nvSpPr>
          <p:cNvPr id="1589" name="文本"/>
          <p:cNvSpPr>
            <a:spLocks noGrp="1"/>
          </p:cNvSpPr>
          <p:nvPr>
            <p:ph type="ctrTitle"/>
          </p:nvPr>
        </p:nvSpPr>
        <p:spPr>
          <a:xfrm>
            <a:off x="5139399" y="6350870"/>
            <a:ext cx="15546392" cy="1420367"/>
          </a:xfrm>
          <a:prstGeom prst="rect">
            <a:avLst/>
          </a:prstGeom>
        </p:spPr>
        <p:txBody>
          <a:bodyPr lIns="0" tIns="0" rIns="0" bIns="0">
            <a:noAutofit/>
          </a:bodyPr>
          <a:lstStyle/>
          <a:p>
            <a:pPr algn="l">
              <a:lnSpc>
                <a:spcPts val="14400"/>
              </a:lnSpc>
            </a:pPr>
            <a:r>
              <a:rPr lang="zh-CN" altLang="en-US" sz="15000" b="0" i="0" u="none" spc="2400" dirty="0">
                <a:solidFill>
                  <a:srgbClr val="FFFFFF">
                    <a:alpha val="100000"/>
                  </a:srgbClr>
                </a:solidFill>
                <a:latin typeface="HYLiLiangHeiJ" charset="-122"/>
                <a:ea typeface="HYLiLiangHeiJ" charset="-122"/>
                <a:cs typeface="HYLiLiangHeiJ" charset="-122"/>
              </a:rPr>
              <a:t>即刻图谱</a:t>
            </a:r>
            <a:endParaRPr kumimoji="1" lang="zh-CN" altLang="en-US" sz="15000" dirty="0">
              <a:solidFill>
                <a:srgbClr val="000000"/>
              </a:solidFill>
            </a:endParaRPr>
          </a:p>
        </p:txBody>
      </p:sp>
      <p:pic>
        <p:nvPicPr>
          <p:cNvPr id="2601" name="Picture" descr="Picture"/>
          <p:cNvPicPr>
            <a:picLocks noChangeAspect="1"/>
          </p:cNvPicPr>
          <p:nvPr/>
        </p:nvPicPr>
        <p:blipFill>
          <a:blip r:embed="rId3" cstate="print">
            <a:alphaModFix/>
          </a:blip>
          <a:stretch>
            <a:fillRect/>
          </a:stretch>
        </p:blipFill>
        <p:spPr>
          <a:xfrm>
            <a:off x="2879853" y="2707144"/>
            <a:ext cx="108566" cy="8998482"/>
          </a:xfrm>
          <a:prstGeom prst="rect">
            <a:avLst/>
          </a:prstGeom>
        </p:spPr>
      </p:pic>
      <p:pic>
        <p:nvPicPr>
          <p:cNvPr id="3068" name="Picture" descr="Picture"/>
          <p:cNvPicPr>
            <a:picLocks noChangeAspect="1"/>
          </p:cNvPicPr>
          <p:nvPr/>
        </p:nvPicPr>
        <p:blipFill>
          <a:blip r:embed="rId4" cstate="print">
            <a:alphaModFix/>
          </a:blip>
          <a:stretch>
            <a:fillRect/>
          </a:stretch>
        </p:blipFill>
        <p:spPr>
          <a:xfrm rot="16200000">
            <a:off x="5542795" y="44202"/>
            <a:ext cx="108566" cy="5434451"/>
          </a:xfrm>
          <a:prstGeom prst="rect">
            <a:avLst/>
          </a:prstGeom>
        </p:spPr>
      </p:pic>
      <p:pic>
        <p:nvPicPr>
          <p:cNvPr id="3540" name="Picture" descr="Picture"/>
          <p:cNvPicPr>
            <a:picLocks noChangeAspect="1"/>
          </p:cNvPicPr>
          <p:nvPr/>
        </p:nvPicPr>
        <p:blipFill>
          <a:blip r:embed="rId5" cstate="print">
            <a:alphaModFix/>
          </a:blip>
          <a:stretch>
            <a:fillRect/>
          </a:stretch>
        </p:blipFill>
        <p:spPr>
          <a:xfrm rot="21600000">
            <a:off x="8260021" y="2707379"/>
            <a:ext cx="108566" cy="1881717"/>
          </a:xfrm>
          <a:prstGeom prst="rect">
            <a:avLst/>
          </a:prstGeom>
        </p:spPr>
      </p:pic>
      <p:pic>
        <p:nvPicPr>
          <p:cNvPr id="4014" name="Picture" descr="Picture"/>
          <p:cNvPicPr>
            <a:picLocks noChangeAspect="1"/>
          </p:cNvPicPr>
          <p:nvPr/>
        </p:nvPicPr>
        <p:blipFill>
          <a:blip r:embed="rId4" cstate="print">
            <a:alphaModFix/>
          </a:blip>
          <a:stretch>
            <a:fillRect/>
          </a:stretch>
        </p:blipFill>
        <p:spPr>
          <a:xfrm rot="16200000">
            <a:off x="5542795" y="8988401"/>
            <a:ext cx="108566" cy="5434451"/>
          </a:xfrm>
          <a:prstGeom prst="rect">
            <a:avLst/>
          </a:prstGeom>
        </p:spPr>
      </p:pic>
      <p:pic>
        <p:nvPicPr>
          <p:cNvPr id="4488" name="Picture" descr="Picture"/>
          <p:cNvPicPr>
            <a:picLocks noChangeAspect="1"/>
          </p:cNvPicPr>
          <p:nvPr/>
        </p:nvPicPr>
        <p:blipFill>
          <a:blip r:embed="rId5" cstate="print">
            <a:alphaModFix/>
          </a:blip>
          <a:stretch>
            <a:fillRect/>
          </a:stretch>
        </p:blipFill>
        <p:spPr>
          <a:xfrm rot="21600000">
            <a:off x="8232040" y="9891685"/>
            <a:ext cx="108566" cy="1881717"/>
          </a:xfrm>
          <a:prstGeom prst="rect">
            <a:avLst/>
          </a:prstGeom>
        </p:spPr>
      </p:pic>
      <p:sp>
        <p:nvSpPr>
          <p:cNvPr id="4962" name="文本"/>
          <p:cNvSpPr>
            <a:spLocks noGrp="1"/>
          </p:cNvSpPr>
          <p:nvPr>
            <p:ph type="ctrTitle"/>
          </p:nvPr>
        </p:nvSpPr>
        <p:spPr>
          <a:xfrm rot="21600000">
            <a:off x="10087427" y="8487198"/>
            <a:ext cx="8465548" cy="646999"/>
          </a:xfrm>
          <a:prstGeom prst="rect">
            <a:avLst/>
          </a:prstGeom>
        </p:spPr>
        <p:txBody>
          <a:bodyPr lIns="0" tIns="0" rIns="0" bIns="0">
            <a:noAutofit/>
          </a:bodyPr>
          <a:lstStyle/>
          <a:p>
            <a:pPr algn="l">
              <a:lnSpc>
                <a:spcPts val="6600"/>
              </a:lnSpc>
            </a:pPr>
            <a:r>
              <a:rPr lang="en-US" altLang="zh-CN" sz="5500" b="0" i="0" u="none" spc="0" dirty="0">
                <a:solidFill>
                  <a:srgbClr val="FFFFFF">
                    <a:alpha val="100000"/>
                  </a:srgbClr>
                </a:solidFill>
                <a:latin typeface="Arial" charset="-122"/>
                <a:ea typeface="Arial" charset="-122"/>
                <a:cs typeface="Arial" charset="-122"/>
              </a:rPr>
              <a:t>——</a:t>
            </a:r>
            <a:r>
              <a:rPr lang="zh-CN" altLang="en-US" sz="5500" b="0" i="0" u="none" spc="0" dirty="0">
                <a:solidFill>
                  <a:srgbClr val="FFFFFF">
                    <a:alpha val="100000"/>
                  </a:srgbClr>
                </a:solidFill>
                <a:latin typeface="Arial" charset="-122"/>
                <a:ea typeface="Arial" charset="-122"/>
                <a:cs typeface="Arial" charset="-122"/>
              </a:rPr>
              <a:t>让知识触手可及</a:t>
            </a:r>
            <a:endParaRPr kumimoji="1" lang="zh-CN" altLang="en-US" sz="20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9"/>
                                        </p:tgtEl>
                                        <p:attrNameLst>
                                          <p:attrName>style.visibility</p:attrName>
                                        </p:attrNameLst>
                                      </p:cBhvr>
                                      <p:to>
                                        <p:strVal val="visible"/>
                                      </p:to>
                                    </p:set>
                                    <p:anim calcmode="lin" valueType="num">
                                      <p:cBhvr>
                                        <p:cTn id="7" dur="500" fill="hold"/>
                                        <p:tgtEl>
                                          <p:spTgt spid="46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9"/>
                                        </p:tgtEl>
                                        <p:attrNameLst>
                                          <p:attrName>ppt_y</p:attrName>
                                        </p:attrNameLst>
                                      </p:cBhvr>
                                      <p:tavLst>
                                        <p:tav tm="0">
                                          <p:val>
                                            <p:strVal val="#ppt_y"/>
                                          </p:val>
                                        </p:tav>
                                        <p:tav tm="100000">
                                          <p:val>
                                            <p:strVal val="#ppt_y"/>
                                          </p:val>
                                        </p:tav>
                                      </p:tavLst>
                                    </p:anim>
                                    <p:anim calcmode="lin" valueType="num">
                                      <p:cBhvr>
                                        <p:cTn id="9" dur="500" fill="hold"/>
                                        <p:tgtEl>
                                          <p:spTgt spid="46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9"/>
                                        </p:tgtEl>
                                      </p:cBhvr>
                                    </p:animEffect>
                                  </p:childTnLst>
                                </p:cTn>
                              </p:par>
                            </p:childTnLst>
                          </p:cTn>
                        </p:par>
                      </p:childTnLst>
                    </p:cTn>
                  </p:par>
                  <p:par>
                    <p:cTn id="12" fill="hold">
                      <p:stCondLst>
                        <p:cond delay="indefinite"/>
                      </p:stCondLst>
                      <p:childTnLst>
                        <p:par>
                          <p:cTn id="13" fill="hold">
                            <p:stCondLst>
                              <p:cond delay="0"/>
                            </p:stCondLst>
                            <p:childTnLst>
                              <p:par>
                                <p:cTn id="14" presetID="15" presetClass="entr" presetSubtype="0" fill="hold" grpId="0" nodeType="clickEffect">
                                  <p:stCondLst>
                                    <p:cond delay="0"/>
                                  </p:stCondLst>
                                  <p:childTnLst>
                                    <p:set>
                                      <p:cBhvr>
                                        <p:cTn id="15" dur="1" fill="hold">
                                          <p:stCondLst>
                                            <p:cond delay="0"/>
                                          </p:stCondLst>
                                        </p:cTn>
                                        <p:tgtEl>
                                          <p:spTgt spid="1589"/>
                                        </p:tgtEl>
                                        <p:attrNameLst>
                                          <p:attrName>style.visibility</p:attrName>
                                        </p:attrNameLst>
                                      </p:cBhvr>
                                      <p:to>
                                        <p:strVal val="visible"/>
                                      </p:to>
                                    </p:set>
                                    <p:anim calcmode="lin" valueType="num">
                                      <p:cBhvr>
                                        <p:cTn id="16" dur="1000" fill="hold"/>
                                        <p:tgtEl>
                                          <p:spTgt spid="1589"/>
                                        </p:tgtEl>
                                        <p:attrNameLst>
                                          <p:attrName>ppt_w</p:attrName>
                                        </p:attrNameLst>
                                      </p:cBhvr>
                                      <p:tavLst>
                                        <p:tav tm="0">
                                          <p:val>
                                            <p:fltVal val="0"/>
                                          </p:val>
                                        </p:tav>
                                        <p:tav tm="100000">
                                          <p:val>
                                            <p:strVal val="#ppt_w"/>
                                          </p:val>
                                        </p:tav>
                                      </p:tavLst>
                                    </p:anim>
                                    <p:anim calcmode="lin" valueType="num">
                                      <p:cBhvr>
                                        <p:cTn id="17" dur="1000" fill="hold"/>
                                        <p:tgtEl>
                                          <p:spTgt spid="1589"/>
                                        </p:tgtEl>
                                        <p:attrNameLst>
                                          <p:attrName>ppt_h</p:attrName>
                                        </p:attrNameLst>
                                      </p:cBhvr>
                                      <p:tavLst>
                                        <p:tav tm="0">
                                          <p:val>
                                            <p:fltVal val="0"/>
                                          </p:val>
                                        </p:tav>
                                        <p:tav tm="100000">
                                          <p:val>
                                            <p:strVal val="#ppt_h"/>
                                          </p:val>
                                        </p:tav>
                                      </p:tavLst>
                                    </p:anim>
                                    <p:anim calcmode="lin" valueType="num">
                                      <p:cBhvr>
                                        <p:cTn id="18" dur="1000" fill="hold"/>
                                        <p:tgtEl>
                                          <p:spTgt spid="1589"/>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158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56" presetClass="entr" presetSubtype="0" fill="hold" grpId="0" nodeType="clickEffect">
                                  <p:stCondLst>
                                    <p:cond delay="0"/>
                                  </p:stCondLst>
                                  <p:iterate type="lt">
                                    <p:tmPct val="10000"/>
                                  </p:iterate>
                                  <p:childTnLst>
                                    <p:set>
                                      <p:cBhvr>
                                        <p:cTn id="23" dur="1" fill="hold">
                                          <p:stCondLst>
                                            <p:cond delay="0"/>
                                          </p:stCondLst>
                                        </p:cTn>
                                        <p:tgtEl>
                                          <p:spTgt spid="4962"/>
                                        </p:tgtEl>
                                        <p:attrNameLst>
                                          <p:attrName>style.visibility</p:attrName>
                                        </p:attrNameLst>
                                      </p:cBhvr>
                                      <p:to>
                                        <p:strVal val="visible"/>
                                      </p:to>
                                    </p:set>
                                    <p:anim by="(-#ppt_w*2)" calcmode="lin" valueType="num">
                                      <p:cBhvr rctx="PPT">
                                        <p:cTn id="24" dur="500" autoRev="1" fill="hold">
                                          <p:stCondLst>
                                            <p:cond delay="0"/>
                                          </p:stCondLst>
                                        </p:cTn>
                                        <p:tgtEl>
                                          <p:spTgt spid="4962"/>
                                        </p:tgtEl>
                                        <p:attrNameLst>
                                          <p:attrName>ppt_w</p:attrName>
                                        </p:attrNameLst>
                                      </p:cBhvr>
                                    </p:anim>
                                    <p:anim by="(#ppt_w*0.50)" calcmode="lin" valueType="num">
                                      <p:cBhvr>
                                        <p:cTn id="25" dur="500" decel="50000" autoRev="1" fill="hold">
                                          <p:stCondLst>
                                            <p:cond delay="0"/>
                                          </p:stCondLst>
                                        </p:cTn>
                                        <p:tgtEl>
                                          <p:spTgt spid="4962"/>
                                        </p:tgtEl>
                                        <p:attrNameLst>
                                          <p:attrName>ppt_x</p:attrName>
                                        </p:attrNameLst>
                                      </p:cBhvr>
                                    </p:anim>
                                    <p:anim from="(-#ppt_h/2)" to="(#ppt_y)" calcmode="lin" valueType="num">
                                      <p:cBhvr>
                                        <p:cTn id="26" dur="1000" fill="hold">
                                          <p:stCondLst>
                                            <p:cond delay="0"/>
                                          </p:stCondLst>
                                        </p:cTn>
                                        <p:tgtEl>
                                          <p:spTgt spid="4962"/>
                                        </p:tgtEl>
                                        <p:attrNameLst>
                                          <p:attrName>ppt_y</p:attrName>
                                        </p:attrNameLst>
                                      </p:cBhvr>
                                    </p:anim>
                                    <p:animRot by="21600000">
                                      <p:cBhvr>
                                        <p:cTn id="27" dur="1000" fill="hold">
                                          <p:stCondLst>
                                            <p:cond delay="0"/>
                                          </p:stCondLst>
                                        </p:cTn>
                                        <p:tgtEl>
                                          <p:spTgt spid="49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p:bldP spid="1589" grpId="0"/>
      <p:bldP spid="49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2104549" y="3048520"/>
            <a:ext cx="11174471" cy="7618957"/>
          </a:xfrm>
          <a:prstGeom prst="rect">
            <a:avLst/>
          </a:prstGeom>
        </p:spPr>
      </p:pic>
      <p:sp>
        <p:nvSpPr>
          <p:cNvPr id="2516" name="文本"/>
          <p:cNvSpPr>
            <a:spLocks noGrp="1"/>
          </p:cNvSpPr>
          <p:nvPr>
            <p:ph type="ctrTitle"/>
          </p:nvPr>
        </p:nvSpPr>
        <p:spPr>
          <a:xfrm>
            <a:off x="14259246" y="3483352"/>
            <a:ext cx="8479789" cy="6873628"/>
          </a:xfrm>
          <a:prstGeom prst="rect">
            <a:avLst/>
          </a:prstGeom>
        </p:spPr>
        <p:txBody>
          <a:bodyPr lIns="0" tIns="0" rIns="0" bIns="0">
            <a:noAutofit/>
          </a:bodyPr>
          <a:lstStyle/>
          <a:p>
            <a:pPr>
              <a:lnSpc>
                <a:spcPct val="100000"/>
              </a:lnSpc>
            </a:pPr>
            <a:r>
              <a:rPr lang="en-US" altLang="zh-CN" sz="4000" dirty="0"/>
              <a:t>        </a:t>
            </a:r>
            <a:r>
              <a:rPr lang="zh-CN" altLang="zh-CN" sz="4000" dirty="0"/>
              <a:t>智慧学习相关的软件近期不断涌现，根据《智慧学习环境的研究现状和趋势》我们了解到，市面上常见的软件主要可以分为“通用学习支持技术类”“交互支持技术类”“协作支持技术类”“内容呈现支持技术类”“专业学科工具类”“智能代理与决策技术类”“基础设施类”等</a:t>
            </a:r>
            <a:endParaRPr kumimoji="1" lang="zh-CN" altLang="en-US" sz="4000" dirty="0">
              <a:solidFill>
                <a:srgbClr val="000000"/>
              </a:solidFill>
            </a:endParaRPr>
          </a:p>
        </p:txBody>
      </p:sp>
      <p:sp>
        <p:nvSpPr>
          <p:cNvPr id="3" name="文本框 2"/>
          <p:cNvSpPr txBox="1"/>
          <p:nvPr/>
        </p:nvSpPr>
        <p:spPr>
          <a:xfrm rot="20617133">
            <a:off x="5206482" y="8696131"/>
            <a:ext cx="3116424"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技术类</a:t>
            </a:r>
          </a:p>
        </p:txBody>
      </p:sp>
      <p:sp>
        <p:nvSpPr>
          <p:cNvPr id="4" name="文本框 3"/>
          <p:cNvSpPr txBox="1"/>
          <p:nvPr/>
        </p:nvSpPr>
        <p:spPr>
          <a:xfrm rot="18998364">
            <a:off x="2239348" y="5654349"/>
            <a:ext cx="2551264"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视频类</a:t>
            </a:r>
          </a:p>
        </p:txBody>
      </p:sp>
      <p:sp>
        <p:nvSpPr>
          <p:cNvPr id="5" name="文本框 4"/>
          <p:cNvSpPr txBox="1"/>
          <p:nvPr/>
        </p:nvSpPr>
        <p:spPr>
          <a:xfrm rot="1515504">
            <a:off x="5375750" y="4166090"/>
            <a:ext cx="2972459"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图谱类</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500"/>
                                        <p:tgtEl>
                                          <p:spTgt spid="9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2516"/>
                                        </p:tgtEl>
                                        <p:attrNameLst>
                                          <p:attrName>style.visibility</p:attrName>
                                        </p:attrNameLst>
                                      </p:cBhvr>
                                      <p:to>
                                        <p:strVal val="visible"/>
                                      </p:to>
                                    </p:set>
                                    <p:animEffect transition="in" filter="circle(in)">
                                      <p:cBhvr>
                                        <p:cTn id="21" dur="2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6" grpId="0"/>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4" cstate="print">
            <a:alphaModFix/>
          </a:blip>
          <a:stretch>
            <a:fillRect/>
          </a:stretch>
        </p:blipFill>
        <p:spPr>
          <a:xfrm>
            <a:off x="664736" y="538609"/>
            <a:ext cx="23054526" cy="12638780"/>
          </a:xfrm>
          <a:prstGeom prst="rect">
            <a:avLst/>
          </a:prstGeom>
        </p:spPr>
      </p:pic>
      <p:pic>
        <p:nvPicPr>
          <p:cNvPr id="2048" name="Picture" descr="Picture"/>
          <p:cNvPicPr>
            <a:picLocks noChangeAspect="1"/>
          </p:cNvPicPr>
          <p:nvPr/>
        </p:nvPicPr>
        <p:blipFill>
          <a:blip r:embed="rId5" cstate="print">
            <a:alphaModFix/>
          </a:blip>
          <a:stretch>
            <a:fillRect/>
          </a:stretch>
        </p:blipFill>
        <p:spPr>
          <a:xfrm>
            <a:off x="15101636" y="1818608"/>
            <a:ext cx="8367290" cy="10078781"/>
          </a:xfrm>
          <a:prstGeom prst="rect">
            <a:avLst/>
          </a:prstGeom>
          <a:effectLst>
            <a:outerShdw blurRad="152400" dist="201575" dir="2700000" algn="ctr">
              <a:srgbClr val="000000">
                <a:alpha val="64000"/>
              </a:srgbClr>
            </a:outerShdw>
          </a:effectLst>
        </p:spPr>
      </p:pic>
      <p:pic>
        <p:nvPicPr>
          <p:cNvPr id="3" name="图片 2"/>
          <p:cNvPicPr>
            <a:picLocks noChangeAspect="1"/>
          </p:cNvPicPr>
          <p:nvPr/>
        </p:nvPicPr>
        <p:blipFill>
          <a:blip r:embed="rId6"/>
          <a:stretch>
            <a:fillRect/>
          </a:stretch>
        </p:blipFill>
        <p:spPr>
          <a:xfrm>
            <a:off x="1355894" y="7308935"/>
            <a:ext cx="13616782" cy="4948537"/>
          </a:xfrm>
          <a:prstGeom prst="rect">
            <a:avLst/>
          </a:prstGeom>
        </p:spPr>
      </p:pic>
      <p:sp>
        <p:nvSpPr>
          <p:cNvPr id="4" name="文本框 3"/>
          <p:cNvSpPr txBox="1"/>
          <p:nvPr/>
        </p:nvSpPr>
        <p:spPr>
          <a:xfrm>
            <a:off x="1996751" y="2456793"/>
            <a:ext cx="12335069" cy="4401205"/>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       针对未来教室，我们也做了相关调研，在</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未来学习空间应用效果评价</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中，我们可以发现对于北师大的未来教室，学生和教师的整体满意度较高，教室的设施能够更好地支持教学，在一定程度上促进了师生以及生生互动，给师生带来愉快的学习体验，但也存在教学软件兼容性差、设备使用故障等问题。具体情况如下表所示。</a:t>
            </a:r>
          </a:p>
        </p:txBody>
      </p:sp>
    </p:spTree>
    <p:extLst>
      <p:ext uri="{BB962C8B-B14F-4D97-AF65-F5344CB8AC3E}">
        <p14:creationId xmlns:p14="http://schemas.microsoft.com/office/powerpoint/2010/main" val="136903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48"/>
                                        </p:tgtEl>
                                        <p:attrNameLst>
                                          <p:attrName>style.visibility</p:attrName>
                                        </p:attrNameLst>
                                      </p:cBhvr>
                                      <p:to>
                                        <p:strVal val="visible"/>
                                      </p:to>
                                    </p:set>
                                    <p:animEffect transition="in" filter="checkerboard(across)">
                                      <p:cBhvr>
                                        <p:cTn id="7" dur="500"/>
                                        <p:tgtEl>
                                          <p:spTgt spid="2048"/>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900" decel="100000" fill="hold"/>
                                        <p:tgtEl>
                                          <p:spTgt spid="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 calcmode="lin" valueType="num">
                                      <p:cBhvr>
                                        <p:cTn id="22" dur="1000" fill="hold"/>
                                        <p:tgtEl>
                                          <p:spTgt spid="3"/>
                                        </p:tgtEl>
                                        <p:attrNameLst>
                                          <p:attrName>style.rotation</p:attrName>
                                        </p:attrNameLst>
                                      </p:cBhvr>
                                      <p:tavLst>
                                        <p:tav tm="0">
                                          <p:val>
                                            <p:fltVal val="90"/>
                                          </p:val>
                                        </p:tav>
                                        <p:tav tm="100000">
                                          <p:val>
                                            <p:fltVal val="0"/>
                                          </p:val>
                                        </p:tav>
                                      </p:tavLst>
                                    </p:anim>
                                    <p:animEffect transition="in" filter="fade">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4" cstate="print">
            <a:alphaModFix/>
          </a:blip>
          <a:stretch>
            <a:fillRect/>
          </a:stretch>
        </p:blipFill>
        <p:spPr>
          <a:xfrm>
            <a:off x="798086" y="475156"/>
            <a:ext cx="23054526" cy="12638780"/>
          </a:xfrm>
          <a:prstGeom prst="rect">
            <a:avLst/>
          </a:prstGeom>
        </p:spPr>
      </p:pic>
      <p:pic>
        <p:nvPicPr>
          <p:cNvPr id="936" name="Picture" descr="Picture"/>
          <p:cNvPicPr>
            <a:picLocks noChangeAspect="1"/>
          </p:cNvPicPr>
          <p:nvPr/>
        </p:nvPicPr>
        <p:blipFill>
          <a:blip r:embed="rId5" cstate="print">
            <a:alphaModFix/>
          </a:blip>
          <a:stretch>
            <a:fillRect/>
          </a:stretch>
        </p:blipFill>
        <p:spPr>
          <a:xfrm>
            <a:off x="10685126" y="4771232"/>
            <a:ext cx="12745852" cy="7314381"/>
          </a:xfrm>
          <a:prstGeom prst="rect">
            <a:avLst/>
          </a:prstGeom>
          <a:effectLst>
            <a:outerShdw blurRad="50800" dist="73143" dir="2700000" algn="ctr">
              <a:srgbClr val="000000">
                <a:alpha val="69000"/>
              </a:srgbClr>
            </a:outerShdw>
          </a:effectLst>
        </p:spPr>
      </p:pic>
      <p:pic>
        <p:nvPicPr>
          <p:cNvPr id="1568" name="Picture" descr="Picture"/>
          <p:cNvPicPr>
            <a:picLocks noChangeAspect="1"/>
          </p:cNvPicPr>
          <p:nvPr/>
        </p:nvPicPr>
        <p:blipFill>
          <a:blip r:embed="rId6" cstate="print">
            <a:alphaModFix/>
          </a:blip>
          <a:stretch>
            <a:fillRect/>
          </a:stretch>
        </p:blipFill>
        <p:spPr>
          <a:xfrm>
            <a:off x="2141160" y="2635784"/>
            <a:ext cx="867776" cy="867776"/>
          </a:xfrm>
          <a:prstGeom prst="rect">
            <a:avLst/>
          </a:prstGeom>
        </p:spPr>
      </p:pic>
      <p:pic>
        <p:nvPicPr>
          <p:cNvPr id="2034" name="Picture" descr="Picture"/>
          <p:cNvPicPr>
            <a:picLocks noChangeAspect="1"/>
          </p:cNvPicPr>
          <p:nvPr/>
        </p:nvPicPr>
        <p:blipFill>
          <a:blip r:embed="rId7" cstate="print">
            <a:alphaModFix/>
          </a:blip>
          <a:stretch>
            <a:fillRect/>
          </a:stretch>
        </p:blipFill>
        <p:spPr>
          <a:xfrm>
            <a:off x="2229451" y="2809800"/>
            <a:ext cx="519743" cy="519743"/>
          </a:xfrm>
          <a:prstGeom prst="rect">
            <a:avLst/>
          </a:prstGeom>
        </p:spPr>
      </p:pic>
      <p:pic>
        <p:nvPicPr>
          <p:cNvPr id="2500" name="Picture" descr="Picture"/>
          <p:cNvPicPr>
            <a:picLocks noChangeAspect="1"/>
          </p:cNvPicPr>
          <p:nvPr/>
        </p:nvPicPr>
        <p:blipFill>
          <a:blip r:embed="rId8" cstate="print">
            <a:alphaModFix/>
          </a:blip>
          <a:stretch>
            <a:fillRect/>
          </a:stretch>
        </p:blipFill>
        <p:spPr>
          <a:xfrm>
            <a:off x="2139091" y="6611869"/>
            <a:ext cx="867776" cy="867776"/>
          </a:xfrm>
          <a:prstGeom prst="rect">
            <a:avLst/>
          </a:prstGeom>
        </p:spPr>
      </p:pic>
      <p:pic>
        <p:nvPicPr>
          <p:cNvPr id="2966" name="Picture" descr="Picture"/>
          <p:cNvPicPr>
            <a:picLocks noChangeAspect="1"/>
          </p:cNvPicPr>
          <p:nvPr/>
        </p:nvPicPr>
        <p:blipFill>
          <a:blip r:embed="rId9" cstate="print">
            <a:alphaModFix/>
          </a:blip>
          <a:stretch>
            <a:fillRect/>
          </a:stretch>
        </p:blipFill>
        <p:spPr>
          <a:xfrm>
            <a:off x="2265175" y="6785885"/>
            <a:ext cx="519743" cy="519743"/>
          </a:xfrm>
          <a:prstGeom prst="rect">
            <a:avLst/>
          </a:prstGeom>
        </p:spPr>
      </p:pic>
      <p:sp>
        <p:nvSpPr>
          <p:cNvPr id="5741" name="文本"/>
          <p:cNvSpPr>
            <a:spLocks noGrp="1"/>
          </p:cNvSpPr>
          <p:nvPr>
            <p:ph type="ctrTitle"/>
          </p:nvPr>
        </p:nvSpPr>
        <p:spPr>
          <a:xfrm>
            <a:off x="3911981" y="2907462"/>
            <a:ext cx="5677872" cy="502419"/>
          </a:xfrm>
          <a:prstGeom prst="rect">
            <a:avLst/>
          </a:prstGeom>
        </p:spPr>
        <p:txBody>
          <a:bodyPr lIns="0" tIns="0" rIns="0" bIns="0">
            <a:noAutofit/>
          </a:bodyPr>
          <a:lstStyle/>
          <a:p>
            <a:pPr algn="l">
              <a:lnSpc>
                <a:spcPts val="4800"/>
              </a:lnSpc>
            </a:pPr>
            <a:r>
              <a:rPr kumimoji="1" lang="zh-CN" altLang="en-US" sz="4000" dirty="0">
                <a:solidFill>
                  <a:srgbClr val="000000"/>
                </a:solidFill>
                <a:latin typeface="微软雅黑" panose="020B0503020204020204" pitchFamily="34" charset="-122"/>
                <a:ea typeface="微软雅黑" panose="020B0503020204020204" pitchFamily="34" charset="-122"/>
              </a:rPr>
              <a:t>帮助老师减轻备课负担</a:t>
            </a:r>
          </a:p>
        </p:txBody>
      </p:sp>
      <p:sp>
        <p:nvSpPr>
          <p:cNvPr id="6852" name="文本"/>
          <p:cNvSpPr>
            <a:spLocks noGrp="1"/>
          </p:cNvSpPr>
          <p:nvPr>
            <p:ph type="ctrTitle"/>
          </p:nvPr>
        </p:nvSpPr>
        <p:spPr>
          <a:xfrm>
            <a:off x="3777597" y="8842533"/>
            <a:ext cx="6003450" cy="465038"/>
          </a:xfrm>
          <a:prstGeom prst="rect">
            <a:avLst/>
          </a:prstGeom>
        </p:spPr>
        <p:txBody>
          <a:bodyPr lIns="0" tIns="0" rIns="0" bIns="0">
            <a:noAutofit/>
          </a:bodyPr>
          <a:lstStyle/>
          <a:p>
            <a:pPr algn="l">
              <a:lnSpc>
                <a:spcPts val="3600"/>
              </a:lnSpc>
            </a:pPr>
            <a:r>
              <a:rPr kumimoji="1" lang="zh-CN" altLang="en-US" sz="4000" dirty="0">
                <a:solidFill>
                  <a:srgbClr val="000000"/>
                </a:solidFill>
                <a:latin typeface="微软雅黑" panose="020B0503020204020204" pitchFamily="34" charset="-122"/>
                <a:ea typeface="微软雅黑" panose="020B0503020204020204" pitchFamily="34" charset="-122"/>
              </a:rPr>
              <a:t>理解知识点间的相互联系</a:t>
            </a:r>
          </a:p>
        </p:txBody>
      </p:sp>
      <p:sp>
        <p:nvSpPr>
          <p:cNvPr id="9161" name="文本"/>
          <p:cNvSpPr>
            <a:spLocks noGrp="1"/>
          </p:cNvSpPr>
          <p:nvPr>
            <p:ph type="ctrTitle"/>
          </p:nvPr>
        </p:nvSpPr>
        <p:spPr>
          <a:xfrm>
            <a:off x="3911981" y="6794546"/>
            <a:ext cx="6906495" cy="511082"/>
          </a:xfrm>
          <a:prstGeom prst="rect">
            <a:avLst/>
          </a:prstGeom>
        </p:spPr>
        <p:txBody>
          <a:bodyPr lIns="0" tIns="0" rIns="0" bIns="0">
            <a:noAutofit/>
          </a:bodyPr>
          <a:lstStyle/>
          <a:p>
            <a:pPr algn="l">
              <a:lnSpc>
                <a:spcPts val="4800"/>
              </a:lnSpc>
            </a:pPr>
            <a:r>
              <a:rPr kumimoji="1" lang="zh-CN" altLang="en-US" sz="4000" dirty="0">
                <a:solidFill>
                  <a:srgbClr val="000000"/>
                </a:solidFill>
                <a:latin typeface="微软雅黑" panose="020B0503020204020204" pitchFamily="34" charset="-122"/>
                <a:ea typeface="微软雅黑" panose="020B0503020204020204" pitchFamily="34" charset="-122"/>
              </a:rPr>
              <a:t>帮助学生把握知识的整体框架</a:t>
            </a:r>
          </a:p>
        </p:txBody>
      </p:sp>
      <p:sp>
        <p:nvSpPr>
          <p:cNvPr id="10272" name="文本"/>
          <p:cNvSpPr>
            <a:spLocks noGrp="1"/>
          </p:cNvSpPr>
          <p:nvPr>
            <p:ph type="ctrTitle"/>
          </p:nvPr>
        </p:nvSpPr>
        <p:spPr>
          <a:xfrm>
            <a:off x="8210857" y="1324904"/>
            <a:ext cx="7962284" cy="626467"/>
          </a:xfrm>
          <a:prstGeom prst="rect">
            <a:avLst/>
          </a:prstGeom>
        </p:spPr>
        <p:txBody>
          <a:bodyPr lIns="0" tIns="0" rIns="0" bIns="0">
            <a:noAutofit/>
          </a:bodyPr>
          <a:lstStyle/>
          <a:p>
            <a:pPr algn="ctr">
              <a:lnSpc>
                <a:spcPts val="6000"/>
              </a:lnSpc>
            </a:pPr>
            <a:r>
              <a:rPr lang="zh-CN" altLang="en-US" sz="5000" b="0" i="0" u="none" spc="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图谱类针对教学的优势</a:t>
            </a:r>
            <a:endParaRPr kumimoji="1" lang="zh-CN" altLang="en-US" sz="2000" dirty="0">
              <a:solidFill>
                <a:srgbClr val="000000"/>
              </a:solidFill>
            </a:endParaRPr>
          </a:p>
        </p:txBody>
      </p:sp>
      <p:pic>
        <p:nvPicPr>
          <p:cNvPr id="5" name="图片 4"/>
          <p:cNvPicPr>
            <a:picLocks noChangeAspect="1"/>
          </p:cNvPicPr>
          <p:nvPr/>
        </p:nvPicPr>
        <p:blipFill>
          <a:blip r:embed="rId10"/>
          <a:stretch>
            <a:fillRect/>
          </a:stretch>
        </p:blipFill>
        <p:spPr>
          <a:xfrm>
            <a:off x="2276743" y="4798611"/>
            <a:ext cx="518205" cy="518205"/>
          </a:xfrm>
          <a:prstGeom prst="rect">
            <a:avLst/>
          </a:prstGeom>
        </p:spPr>
      </p:pic>
      <p:pic>
        <p:nvPicPr>
          <p:cNvPr id="6" name="图片 5"/>
          <p:cNvPicPr>
            <a:picLocks noChangeAspect="1"/>
          </p:cNvPicPr>
          <p:nvPr/>
        </p:nvPicPr>
        <p:blipFill>
          <a:blip r:embed="rId11"/>
          <a:stretch>
            <a:fillRect/>
          </a:stretch>
        </p:blipFill>
        <p:spPr>
          <a:xfrm>
            <a:off x="2161381" y="4668230"/>
            <a:ext cx="865707" cy="865707"/>
          </a:xfrm>
          <a:prstGeom prst="rect">
            <a:avLst/>
          </a:prstGeom>
        </p:spPr>
      </p:pic>
      <p:pic>
        <p:nvPicPr>
          <p:cNvPr id="7" name="图片 6"/>
          <p:cNvPicPr>
            <a:picLocks noChangeAspect="1"/>
          </p:cNvPicPr>
          <p:nvPr/>
        </p:nvPicPr>
        <p:blipFill>
          <a:blip r:embed="rId12"/>
          <a:stretch>
            <a:fillRect/>
          </a:stretch>
        </p:blipFill>
        <p:spPr>
          <a:xfrm>
            <a:off x="2258462" y="8669716"/>
            <a:ext cx="518205" cy="518205"/>
          </a:xfrm>
          <a:prstGeom prst="rect">
            <a:avLst/>
          </a:prstGeom>
        </p:spPr>
      </p:pic>
      <p:pic>
        <p:nvPicPr>
          <p:cNvPr id="8" name="图片 7"/>
          <p:cNvPicPr>
            <a:picLocks noChangeAspect="1"/>
          </p:cNvPicPr>
          <p:nvPr/>
        </p:nvPicPr>
        <p:blipFill>
          <a:blip r:embed="rId13"/>
          <a:stretch>
            <a:fillRect/>
          </a:stretch>
        </p:blipFill>
        <p:spPr>
          <a:xfrm>
            <a:off x="2138127" y="8497073"/>
            <a:ext cx="865707" cy="865707"/>
          </a:xfrm>
          <a:prstGeom prst="rect">
            <a:avLst/>
          </a:prstGeom>
        </p:spPr>
      </p:pic>
      <p:sp>
        <p:nvSpPr>
          <p:cNvPr id="9" name="文本框 8"/>
          <p:cNvSpPr txBox="1"/>
          <p:nvPr/>
        </p:nvSpPr>
        <p:spPr>
          <a:xfrm>
            <a:off x="3911981" y="4703770"/>
            <a:ext cx="5281248"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激发学生的学习兴趣</a:t>
            </a:r>
          </a:p>
        </p:txBody>
      </p:sp>
      <p:pic>
        <p:nvPicPr>
          <p:cNvPr id="11" name="图片 10"/>
          <p:cNvPicPr>
            <a:picLocks noChangeAspect="1"/>
          </p:cNvPicPr>
          <p:nvPr/>
        </p:nvPicPr>
        <p:blipFill>
          <a:blip r:embed="rId14"/>
          <a:stretch>
            <a:fillRect/>
          </a:stretch>
        </p:blipFill>
        <p:spPr>
          <a:xfrm>
            <a:off x="2230989" y="10540710"/>
            <a:ext cx="518205" cy="518205"/>
          </a:xfrm>
          <a:prstGeom prst="rect">
            <a:avLst/>
          </a:prstGeom>
        </p:spPr>
      </p:pic>
      <p:pic>
        <p:nvPicPr>
          <p:cNvPr id="13" name="图片 12"/>
          <p:cNvPicPr>
            <a:picLocks noChangeAspect="1"/>
          </p:cNvPicPr>
          <p:nvPr/>
        </p:nvPicPr>
        <p:blipFill>
          <a:blip r:embed="rId15"/>
          <a:stretch>
            <a:fillRect/>
          </a:stretch>
        </p:blipFill>
        <p:spPr>
          <a:xfrm>
            <a:off x="2084710" y="10420628"/>
            <a:ext cx="865707" cy="865707"/>
          </a:xfrm>
          <a:prstGeom prst="rect">
            <a:avLst/>
          </a:prstGeom>
        </p:spPr>
      </p:pic>
      <p:sp>
        <p:nvSpPr>
          <p:cNvPr id="14" name="文本框 13"/>
          <p:cNvSpPr txBox="1"/>
          <p:nvPr/>
        </p:nvSpPr>
        <p:spPr>
          <a:xfrm>
            <a:off x="3587945" y="10641663"/>
            <a:ext cx="7381815"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提高学生的认知能力和学习能力</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diamond(in)">
                                      <p:cBhvr>
                                        <p:cTn id="7" dur="2000"/>
                                        <p:tgtEl>
                                          <p:spTgt spid="9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72"/>
                                        </p:tgtEl>
                                        <p:attrNameLst>
                                          <p:attrName>style.visibility</p:attrName>
                                        </p:attrNameLst>
                                      </p:cBhvr>
                                      <p:to>
                                        <p:strVal val="visible"/>
                                      </p:to>
                                    </p:set>
                                    <p:animEffect transition="in" filter="wipe(down)">
                                      <p:cBhvr>
                                        <p:cTn id="12" dur="500"/>
                                        <p:tgtEl>
                                          <p:spTgt spid="10272"/>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entr" presetSubtype="0" fill="hold" grpId="0" nodeType="clickEffect">
                                  <p:stCondLst>
                                    <p:cond delay="0"/>
                                  </p:stCondLst>
                                  <p:childTnLst>
                                    <p:set>
                                      <p:cBhvr>
                                        <p:cTn id="16" dur="1" fill="hold">
                                          <p:stCondLst>
                                            <p:cond delay="0"/>
                                          </p:stCondLst>
                                        </p:cTn>
                                        <p:tgtEl>
                                          <p:spTgt spid="5741"/>
                                        </p:tgtEl>
                                        <p:attrNameLst>
                                          <p:attrName>style.visibility</p:attrName>
                                        </p:attrNameLst>
                                      </p:cBhvr>
                                      <p:to>
                                        <p:strVal val="visible"/>
                                      </p:to>
                                    </p:set>
                                    <p:animEffect transition="in" filter="fade">
                                      <p:cBhvr>
                                        <p:cTn id="17" dur="2000"/>
                                        <p:tgtEl>
                                          <p:spTgt spid="5741"/>
                                        </p:tgtEl>
                                      </p:cBhvr>
                                    </p:animEffect>
                                    <p:anim calcmode="lin" valueType="num">
                                      <p:cBhvr>
                                        <p:cTn id="18" dur="2000" fill="hold"/>
                                        <p:tgtEl>
                                          <p:spTgt spid="5741"/>
                                        </p:tgtEl>
                                        <p:attrNameLst>
                                          <p:attrName>style.rotation</p:attrName>
                                        </p:attrNameLst>
                                      </p:cBhvr>
                                      <p:tavLst>
                                        <p:tav tm="0">
                                          <p:val>
                                            <p:fltVal val="720"/>
                                          </p:val>
                                        </p:tav>
                                        <p:tav tm="100000">
                                          <p:val>
                                            <p:fltVal val="0"/>
                                          </p:val>
                                        </p:tav>
                                      </p:tavLst>
                                    </p:anim>
                                    <p:anim calcmode="lin" valueType="num">
                                      <p:cBhvr>
                                        <p:cTn id="19" dur="2000" fill="hold"/>
                                        <p:tgtEl>
                                          <p:spTgt spid="5741"/>
                                        </p:tgtEl>
                                        <p:attrNameLst>
                                          <p:attrName>ppt_h</p:attrName>
                                        </p:attrNameLst>
                                      </p:cBhvr>
                                      <p:tavLst>
                                        <p:tav tm="0">
                                          <p:val>
                                            <p:fltVal val="0"/>
                                          </p:val>
                                        </p:tav>
                                        <p:tav tm="100000">
                                          <p:val>
                                            <p:strVal val="#ppt_h"/>
                                          </p:val>
                                        </p:tav>
                                      </p:tavLst>
                                    </p:anim>
                                    <p:anim calcmode="lin" valueType="num">
                                      <p:cBhvr>
                                        <p:cTn id="20" dur="2000" fill="hold"/>
                                        <p:tgtEl>
                                          <p:spTgt spid="5741"/>
                                        </p:tgtEl>
                                        <p:attrNameLst>
                                          <p:attrName>ppt_w</p:attrName>
                                        </p:attrNameLst>
                                      </p:cBhvr>
                                      <p:tavLst>
                                        <p:tav tm="0">
                                          <p:val>
                                            <p:fltVal val="0"/>
                                          </p:val>
                                        </p:tav>
                                        <p:tav tm="100000">
                                          <p:val>
                                            <p:strVal val="#ppt_w"/>
                                          </p:val>
                                        </p:tav>
                                      </p:tavLst>
                                    </p:anim>
                                  </p:childTnLst>
                                </p:cTn>
                              </p:par>
                              <p:par>
                                <p:cTn id="21" presetID="35" presetClass="entr" presetSubtype="0" fill="hold" nodeType="withEffect">
                                  <p:stCondLst>
                                    <p:cond delay="0"/>
                                  </p:stCondLst>
                                  <p:childTnLst>
                                    <p:set>
                                      <p:cBhvr>
                                        <p:cTn id="22" dur="1" fill="hold">
                                          <p:stCondLst>
                                            <p:cond delay="0"/>
                                          </p:stCondLst>
                                        </p:cTn>
                                        <p:tgtEl>
                                          <p:spTgt spid="1568"/>
                                        </p:tgtEl>
                                        <p:attrNameLst>
                                          <p:attrName>style.visibility</p:attrName>
                                        </p:attrNameLst>
                                      </p:cBhvr>
                                      <p:to>
                                        <p:strVal val="visible"/>
                                      </p:to>
                                    </p:set>
                                    <p:animEffect transition="in" filter="fade">
                                      <p:cBhvr>
                                        <p:cTn id="23" dur="2000"/>
                                        <p:tgtEl>
                                          <p:spTgt spid="1568"/>
                                        </p:tgtEl>
                                      </p:cBhvr>
                                    </p:animEffect>
                                    <p:anim calcmode="lin" valueType="num">
                                      <p:cBhvr>
                                        <p:cTn id="24" dur="2000" fill="hold"/>
                                        <p:tgtEl>
                                          <p:spTgt spid="1568"/>
                                        </p:tgtEl>
                                        <p:attrNameLst>
                                          <p:attrName>style.rotation</p:attrName>
                                        </p:attrNameLst>
                                      </p:cBhvr>
                                      <p:tavLst>
                                        <p:tav tm="0">
                                          <p:val>
                                            <p:fltVal val="720"/>
                                          </p:val>
                                        </p:tav>
                                        <p:tav tm="100000">
                                          <p:val>
                                            <p:fltVal val="0"/>
                                          </p:val>
                                        </p:tav>
                                      </p:tavLst>
                                    </p:anim>
                                    <p:anim calcmode="lin" valueType="num">
                                      <p:cBhvr>
                                        <p:cTn id="25" dur="2000" fill="hold"/>
                                        <p:tgtEl>
                                          <p:spTgt spid="1568"/>
                                        </p:tgtEl>
                                        <p:attrNameLst>
                                          <p:attrName>ppt_h</p:attrName>
                                        </p:attrNameLst>
                                      </p:cBhvr>
                                      <p:tavLst>
                                        <p:tav tm="0">
                                          <p:val>
                                            <p:fltVal val="0"/>
                                          </p:val>
                                        </p:tav>
                                        <p:tav tm="100000">
                                          <p:val>
                                            <p:strVal val="#ppt_h"/>
                                          </p:val>
                                        </p:tav>
                                      </p:tavLst>
                                    </p:anim>
                                    <p:anim calcmode="lin" valueType="num">
                                      <p:cBhvr>
                                        <p:cTn id="26" dur="2000" fill="hold"/>
                                        <p:tgtEl>
                                          <p:spTgt spid="1568"/>
                                        </p:tgtEl>
                                        <p:attrNameLst>
                                          <p:attrName>ppt_w</p:attrName>
                                        </p:attrNameLst>
                                      </p:cBhvr>
                                      <p:tavLst>
                                        <p:tav tm="0">
                                          <p:val>
                                            <p:fltVal val="0"/>
                                          </p:val>
                                        </p:tav>
                                        <p:tav tm="100000">
                                          <p:val>
                                            <p:strVal val="#ppt_w"/>
                                          </p:val>
                                        </p:tav>
                                      </p:tavLst>
                                    </p:anim>
                                  </p:childTnLst>
                                </p:cTn>
                              </p:par>
                              <p:par>
                                <p:cTn id="27" presetID="35"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000"/>
                                        <p:tgtEl>
                                          <p:spTgt spid="6"/>
                                        </p:tgtEl>
                                      </p:cBhvr>
                                    </p:animEffect>
                                    <p:anim calcmode="lin" valueType="num">
                                      <p:cBhvr>
                                        <p:cTn id="30" dur="2000" fill="hold"/>
                                        <p:tgtEl>
                                          <p:spTgt spid="6"/>
                                        </p:tgtEl>
                                        <p:attrNameLst>
                                          <p:attrName>style.rotation</p:attrName>
                                        </p:attrNameLst>
                                      </p:cBhvr>
                                      <p:tavLst>
                                        <p:tav tm="0">
                                          <p:val>
                                            <p:fltVal val="720"/>
                                          </p:val>
                                        </p:tav>
                                        <p:tav tm="100000">
                                          <p:val>
                                            <p:fltVal val="0"/>
                                          </p:val>
                                        </p:tav>
                                      </p:tavLst>
                                    </p:anim>
                                    <p:anim calcmode="lin" valueType="num">
                                      <p:cBhvr>
                                        <p:cTn id="31" dur="2000" fill="hold"/>
                                        <p:tgtEl>
                                          <p:spTgt spid="6"/>
                                        </p:tgtEl>
                                        <p:attrNameLst>
                                          <p:attrName>ppt_h</p:attrName>
                                        </p:attrNameLst>
                                      </p:cBhvr>
                                      <p:tavLst>
                                        <p:tav tm="0">
                                          <p:val>
                                            <p:fltVal val="0"/>
                                          </p:val>
                                        </p:tav>
                                        <p:tav tm="100000">
                                          <p:val>
                                            <p:strVal val="#ppt_h"/>
                                          </p:val>
                                        </p:tav>
                                      </p:tavLst>
                                    </p:anim>
                                    <p:anim calcmode="lin" valueType="num">
                                      <p:cBhvr>
                                        <p:cTn id="32" dur="2000" fill="hold"/>
                                        <p:tgtEl>
                                          <p:spTgt spid="6"/>
                                        </p:tgtEl>
                                        <p:attrNameLst>
                                          <p:attrName>ppt_w</p:attrName>
                                        </p:attrNameLst>
                                      </p:cBhvr>
                                      <p:tavLst>
                                        <p:tav tm="0">
                                          <p:val>
                                            <p:fltVal val="0"/>
                                          </p:val>
                                        </p:tav>
                                        <p:tav tm="100000">
                                          <p:val>
                                            <p:strVal val="#ppt_w"/>
                                          </p:val>
                                        </p:tav>
                                      </p:tavLst>
                                    </p:anim>
                                  </p:childTnLst>
                                </p:cTn>
                              </p:par>
                              <p:par>
                                <p:cTn id="33" presetID="35" presetClass="entr" presetSubtype="0" fill="hold" nodeType="withEffect">
                                  <p:stCondLst>
                                    <p:cond delay="0"/>
                                  </p:stCondLst>
                                  <p:childTnLst>
                                    <p:set>
                                      <p:cBhvr>
                                        <p:cTn id="34" dur="1" fill="hold">
                                          <p:stCondLst>
                                            <p:cond delay="0"/>
                                          </p:stCondLst>
                                        </p:cTn>
                                        <p:tgtEl>
                                          <p:spTgt spid="2500"/>
                                        </p:tgtEl>
                                        <p:attrNameLst>
                                          <p:attrName>style.visibility</p:attrName>
                                        </p:attrNameLst>
                                      </p:cBhvr>
                                      <p:to>
                                        <p:strVal val="visible"/>
                                      </p:to>
                                    </p:set>
                                    <p:animEffect transition="in" filter="fade">
                                      <p:cBhvr>
                                        <p:cTn id="35" dur="2000"/>
                                        <p:tgtEl>
                                          <p:spTgt spid="2500"/>
                                        </p:tgtEl>
                                      </p:cBhvr>
                                    </p:animEffect>
                                    <p:anim calcmode="lin" valueType="num">
                                      <p:cBhvr>
                                        <p:cTn id="36" dur="2000" fill="hold"/>
                                        <p:tgtEl>
                                          <p:spTgt spid="2500"/>
                                        </p:tgtEl>
                                        <p:attrNameLst>
                                          <p:attrName>style.rotation</p:attrName>
                                        </p:attrNameLst>
                                      </p:cBhvr>
                                      <p:tavLst>
                                        <p:tav tm="0">
                                          <p:val>
                                            <p:fltVal val="720"/>
                                          </p:val>
                                        </p:tav>
                                        <p:tav tm="100000">
                                          <p:val>
                                            <p:fltVal val="0"/>
                                          </p:val>
                                        </p:tav>
                                      </p:tavLst>
                                    </p:anim>
                                    <p:anim calcmode="lin" valueType="num">
                                      <p:cBhvr>
                                        <p:cTn id="37" dur="2000" fill="hold"/>
                                        <p:tgtEl>
                                          <p:spTgt spid="2500"/>
                                        </p:tgtEl>
                                        <p:attrNameLst>
                                          <p:attrName>ppt_h</p:attrName>
                                        </p:attrNameLst>
                                      </p:cBhvr>
                                      <p:tavLst>
                                        <p:tav tm="0">
                                          <p:val>
                                            <p:fltVal val="0"/>
                                          </p:val>
                                        </p:tav>
                                        <p:tav tm="100000">
                                          <p:val>
                                            <p:strVal val="#ppt_h"/>
                                          </p:val>
                                        </p:tav>
                                      </p:tavLst>
                                    </p:anim>
                                    <p:anim calcmode="lin" valueType="num">
                                      <p:cBhvr>
                                        <p:cTn id="38" dur="2000" fill="hold"/>
                                        <p:tgtEl>
                                          <p:spTgt spid="2500"/>
                                        </p:tgtEl>
                                        <p:attrNameLst>
                                          <p:attrName>ppt_w</p:attrName>
                                        </p:attrNameLst>
                                      </p:cBhvr>
                                      <p:tavLst>
                                        <p:tav tm="0">
                                          <p:val>
                                            <p:fltVal val="0"/>
                                          </p:val>
                                        </p:tav>
                                        <p:tav tm="100000">
                                          <p:val>
                                            <p:strVal val="#ppt_w"/>
                                          </p:val>
                                        </p:tav>
                                      </p:tavLst>
                                    </p:anim>
                                  </p:childTnLst>
                                </p:cTn>
                              </p:par>
                              <p:par>
                                <p:cTn id="39" presetID="35"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000"/>
                                        <p:tgtEl>
                                          <p:spTgt spid="8"/>
                                        </p:tgtEl>
                                      </p:cBhvr>
                                    </p:animEffect>
                                    <p:anim calcmode="lin" valueType="num">
                                      <p:cBhvr>
                                        <p:cTn id="42" dur="2000" fill="hold"/>
                                        <p:tgtEl>
                                          <p:spTgt spid="8"/>
                                        </p:tgtEl>
                                        <p:attrNameLst>
                                          <p:attrName>style.rotation</p:attrName>
                                        </p:attrNameLst>
                                      </p:cBhvr>
                                      <p:tavLst>
                                        <p:tav tm="0">
                                          <p:val>
                                            <p:fltVal val="720"/>
                                          </p:val>
                                        </p:tav>
                                        <p:tav tm="100000">
                                          <p:val>
                                            <p:fltVal val="0"/>
                                          </p:val>
                                        </p:tav>
                                      </p:tavLst>
                                    </p:anim>
                                    <p:anim calcmode="lin" valueType="num">
                                      <p:cBhvr>
                                        <p:cTn id="43" dur="2000" fill="hold"/>
                                        <p:tgtEl>
                                          <p:spTgt spid="8"/>
                                        </p:tgtEl>
                                        <p:attrNameLst>
                                          <p:attrName>ppt_h</p:attrName>
                                        </p:attrNameLst>
                                      </p:cBhvr>
                                      <p:tavLst>
                                        <p:tav tm="0">
                                          <p:val>
                                            <p:fltVal val="0"/>
                                          </p:val>
                                        </p:tav>
                                        <p:tav tm="100000">
                                          <p:val>
                                            <p:strVal val="#ppt_h"/>
                                          </p:val>
                                        </p:tav>
                                      </p:tavLst>
                                    </p:anim>
                                    <p:anim calcmode="lin" valueType="num">
                                      <p:cBhvr>
                                        <p:cTn id="44" dur="2000" fill="hold"/>
                                        <p:tgtEl>
                                          <p:spTgt spid="8"/>
                                        </p:tgtEl>
                                        <p:attrNameLst>
                                          <p:attrName>ppt_w</p:attrName>
                                        </p:attrNameLst>
                                      </p:cBhvr>
                                      <p:tavLst>
                                        <p:tav tm="0">
                                          <p:val>
                                            <p:fltVal val="0"/>
                                          </p:val>
                                        </p:tav>
                                        <p:tav tm="100000">
                                          <p:val>
                                            <p:strVal val="#ppt_w"/>
                                          </p:val>
                                        </p:tav>
                                      </p:tavLst>
                                    </p:anim>
                                  </p:childTnLst>
                                </p:cTn>
                              </p:par>
                              <p:par>
                                <p:cTn id="45" presetID="35"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000"/>
                                        <p:tgtEl>
                                          <p:spTgt spid="13"/>
                                        </p:tgtEl>
                                      </p:cBhvr>
                                    </p:animEffect>
                                    <p:anim calcmode="lin" valueType="num">
                                      <p:cBhvr>
                                        <p:cTn id="48" dur="2000" fill="hold"/>
                                        <p:tgtEl>
                                          <p:spTgt spid="13"/>
                                        </p:tgtEl>
                                        <p:attrNameLst>
                                          <p:attrName>style.rotation</p:attrName>
                                        </p:attrNameLst>
                                      </p:cBhvr>
                                      <p:tavLst>
                                        <p:tav tm="0">
                                          <p:val>
                                            <p:fltVal val="720"/>
                                          </p:val>
                                        </p:tav>
                                        <p:tav tm="100000">
                                          <p:val>
                                            <p:fltVal val="0"/>
                                          </p:val>
                                        </p:tav>
                                      </p:tavLst>
                                    </p:anim>
                                    <p:anim calcmode="lin" valueType="num">
                                      <p:cBhvr>
                                        <p:cTn id="49" dur="2000" fill="hold"/>
                                        <p:tgtEl>
                                          <p:spTgt spid="13"/>
                                        </p:tgtEl>
                                        <p:attrNameLst>
                                          <p:attrName>ppt_h</p:attrName>
                                        </p:attrNameLst>
                                      </p:cBhvr>
                                      <p:tavLst>
                                        <p:tav tm="0">
                                          <p:val>
                                            <p:fltVal val="0"/>
                                          </p:val>
                                        </p:tav>
                                        <p:tav tm="100000">
                                          <p:val>
                                            <p:strVal val="#ppt_h"/>
                                          </p:val>
                                        </p:tav>
                                      </p:tavLst>
                                    </p:anim>
                                    <p:anim calcmode="lin" valueType="num">
                                      <p:cBhvr>
                                        <p:cTn id="50" dur="2000" fill="hold"/>
                                        <p:tgtEl>
                                          <p:spTgt spid="13"/>
                                        </p:tgtEl>
                                        <p:attrNameLst>
                                          <p:attrName>ppt_w</p:attrName>
                                        </p:attrNameLst>
                                      </p:cBhvr>
                                      <p:tavLst>
                                        <p:tav tm="0">
                                          <p:val>
                                            <p:fltVal val="0"/>
                                          </p:val>
                                        </p:tav>
                                        <p:tav tm="100000">
                                          <p:val>
                                            <p:strVal val="#ppt_w"/>
                                          </p:val>
                                        </p:tav>
                                      </p:tavLst>
                                    </p:anim>
                                  </p:childTnLst>
                                </p:cTn>
                              </p:par>
                              <p:par>
                                <p:cTn id="51" presetID="35"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anim calcmode="lin" valueType="num">
                                      <p:cBhvr>
                                        <p:cTn id="54" dur="2000" fill="hold"/>
                                        <p:tgtEl>
                                          <p:spTgt spid="9"/>
                                        </p:tgtEl>
                                        <p:attrNameLst>
                                          <p:attrName>style.rotation</p:attrName>
                                        </p:attrNameLst>
                                      </p:cBhvr>
                                      <p:tavLst>
                                        <p:tav tm="0">
                                          <p:val>
                                            <p:fltVal val="720"/>
                                          </p:val>
                                        </p:tav>
                                        <p:tav tm="100000">
                                          <p:val>
                                            <p:fltVal val="0"/>
                                          </p:val>
                                        </p:tav>
                                      </p:tavLst>
                                    </p:anim>
                                    <p:anim calcmode="lin" valueType="num">
                                      <p:cBhvr>
                                        <p:cTn id="55" dur="2000" fill="hold"/>
                                        <p:tgtEl>
                                          <p:spTgt spid="9"/>
                                        </p:tgtEl>
                                        <p:attrNameLst>
                                          <p:attrName>ppt_h</p:attrName>
                                        </p:attrNameLst>
                                      </p:cBhvr>
                                      <p:tavLst>
                                        <p:tav tm="0">
                                          <p:val>
                                            <p:fltVal val="0"/>
                                          </p:val>
                                        </p:tav>
                                        <p:tav tm="100000">
                                          <p:val>
                                            <p:strVal val="#ppt_h"/>
                                          </p:val>
                                        </p:tav>
                                      </p:tavLst>
                                    </p:anim>
                                    <p:anim calcmode="lin" valueType="num">
                                      <p:cBhvr>
                                        <p:cTn id="56" dur="2000" fill="hold"/>
                                        <p:tgtEl>
                                          <p:spTgt spid="9"/>
                                        </p:tgtEl>
                                        <p:attrNameLst>
                                          <p:attrName>ppt_w</p:attrName>
                                        </p:attrNameLst>
                                      </p:cBhvr>
                                      <p:tavLst>
                                        <p:tav tm="0">
                                          <p:val>
                                            <p:fltVal val="0"/>
                                          </p:val>
                                        </p:tav>
                                        <p:tav tm="100000">
                                          <p:val>
                                            <p:strVal val="#ppt_w"/>
                                          </p:val>
                                        </p:tav>
                                      </p:tavLst>
                                    </p:anim>
                                  </p:childTnLst>
                                </p:cTn>
                              </p:par>
                              <p:par>
                                <p:cTn id="57" presetID="35" presetClass="entr" presetSubtype="0" fill="hold" grpId="0" nodeType="withEffect">
                                  <p:stCondLst>
                                    <p:cond delay="0"/>
                                  </p:stCondLst>
                                  <p:childTnLst>
                                    <p:set>
                                      <p:cBhvr>
                                        <p:cTn id="58" dur="1" fill="hold">
                                          <p:stCondLst>
                                            <p:cond delay="0"/>
                                          </p:stCondLst>
                                        </p:cTn>
                                        <p:tgtEl>
                                          <p:spTgt spid="9161"/>
                                        </p:tgtEl>
                                        <p:attrNameLst>
                                          <p:attrName>style.visibility</p:attrName>
                                        </p:attrNameLst>
                                      </p:cBhvr>
                                      <p:to>
                                        <p:strVal val="visible"/>
                                      </p:to>
                                    </p:set>
                                    <p:animEffect transition="in" filter="fade">
                                      <p:cBhvr>
                                        <p:cTn id="59" dur="2000"/>
                                        <p:tgtEl>
                                          <p:spTgt spid="9161"/>
                                        </p:tgtEl>
                                      </p:cBhvr>
                                    </p:animEffect>
                                    <p:anim calcmode="lin" valueType="num">
                                      <p:cBhvr>
                                        <p:cTn id="60" dur="2000" fill="hold"/>
                                        <p:tgtEl>
                                          <p:spTgt spid="9161"/>
                                        </p:tgtEl>
                                        <p:attrNameLst>
                                          <p:attrName>style.rotation</p:attrName>
                                        </p:attrNameLst>
                                      </p:cBhvr>
                                      <p:tavLst>
                                        <p:tav tm="0">
                                          <p:val>
                                            <p:fltVal val="720"/>
                                          </p:val>
                                        </p:tav>
                                        <p:tav tm="100000">
                                          <p:val>
                                            <p:fltVal val="0"/>
                                          </p:val>
                                        </p:tav>
                                      </p:tavLst>
                                    </p:anim>
                                    <p:anim calcmode="lin" valueType="num">
                                      <p:cBhvr>
                                        <p:cTn id="61" dur="2000" fill="hold"/>
                                        <p:tgtEl>
                                          <p:spTgt spid="9161"/>
                                        </p:tgtEl>
                                        <p:attrNameLst>
                                          <p:attrName>ppt_h</p:attrName>
                                        </p:attrNameLst>
                                      </p:cBhvr>
                                      <p:tavLst>
                                        <p:tav tm="0">
                                          <p:val>
                                            <p:fltVal val="0"/>
                                          </p:val>
                                        </p:tav>
                                        <p:tav tm="100000">
                                          <p:val>
                                            <p:strVal val="#ppt_h"/>
                                          </p:val>
                                        </p:tav>
                                      </p:tavLst>
                                    </p:anim>
                                    <p:anim calcmode="lin" valueType="num">
                                      <p:cBhvr>
                                        <p:cTn id="62" dur="2000" fill="hold"/>
                                        <p:tgtEl>
                                          <p:spTgt spid="9161"/>
                                        </p:tgtEl>
                                        <p:attrNameLst>
                                          <p:attrName>ppt_w</p:attrName>
                                        </p:attrNameLst>
                                      </p:cBhvr>
                                      <p:tavLst>
                                        <p:tav tm="0">
                                          <p:val>
                                            <p:fltVal val="0"/>
                                          </p:val>
                                        </p:tav>
                                        <p:tav tm="100000">
                                          <p:val>
                                            <p:strVal val="#ppt_w"/>
                                          </p:val>
                                        </p:tav>
                                      </p:tavLst>
                                    </p:anim>
                                  </p:childTnLst>
                                </p:cTn>
                              </p:par>
                              <p:par>
                                <p:cTn id="63" presetID="35" presetClass="entr" presetSubtype="0" fill="hold" grpId="0" nodeType="withEffect">
                                  <p:stCondLst>
                                    <p:cond delay="0"/>
                                  </p:stCondLst>
                                  <p:childTnLst>
                                    <p:set>
                                      <p:cBhvr>
                                        <p:cTn id="64" dur="1" fill="hold">
                                          <p:stCondLst>
                                            <p:cond delay="0"/>
                                          </p:stCondLst>
                                        </p:cTn>
                                        <p:tgtEl>
                                          <p:spTgt spid="6852"/>
                                        </p:tgtEl>
                                        <p:attrNameLst>
                                          <p:attrName>style.visibility</p:attrName>
                                        </p:attrNameLst>
                                      </p:cBhvr>
                                      <p:to>
                                        <p:strVal val="visible"/>
                                      </p:to>
                                    </p:set>
                                    <p:animEffect transition="in" filter="fade">
                                      <p:cBhvr>
                                        <p:cTn id="65" dur="2000"/>
                                        <p:tgtEl>
                                          <p:spTgt spid="6852"/>
                                        </p:tgtEl>
                                      </p:cBhvr>
                                    </p:animEffect>
                                    <p:anim calcmode="lin" valueType="num">
                                      <p:cBhvr>
                                        <p:cTn id="66" dur="2000" fill="hold"/>
                                        <p:tgtEl>
                                          <p:spTgt spid="6852"/>
                                        </p:tgtEl>
                                        <p:attrNameLst>
                                          <p:attrName>style.rotation</p:attrName>
                                        </p:attrNameLst>
                                      </p:cBhvr>
                                      <p:tavLst>
                                        <p:tav tm="0">
                                          <p:val>
                                            <p:fltVal val="720"/>
                                          </p:val>
                                        </p:tav>
                                        <p:tav tm="100000">
                                          <p:val>
                                            <p:fltVal val="0"/>
                                          </p:val>
                                        </p:tav>
                                      </p:tavLst>
                                    </p:anim>
                                    <p:anim calcmode="lin" valueType="num">
                                      <p:cBhvr>
                                        <p:cTn id="67" dur="2000" fill="hold"/>
                                        <p:tgtEl>
                                          <p:spTgt spid="6852"/>
                                        </p:tgtEl>
                                        <p:attrNameLst>
                                          <p:attrName>ppt_h</p:attrName>
                                        </p:attrNameLst>
                                      </p:cBhvr>
                                      <p:tavLst>
                                        <p:tav tm="0">
                                          <p:val>
                                            <p:fltVal val="0"/>
                                          </p:val>
                                        </p:tav>
                                        <p:tav tm="100000">
                                          <p:val>
                                            <p:strVal val="#ppt_h"/>
                                          </p:val>
                                        </p:tav>
                                      </p:tavLst>
                                    </p:anim>
                                    <p:anim calcmode="lin" valueType="num">
                                      <p:cBhvr>
                                        <p:cTn id="68" dur="2000" fill="hold"/>
                                        <p:tgtEl>
                                          <p:spTgt spid="6852"/>
                                        </p:tgtEl>
                                        <p:attrNameLst>
                                          <p:attrName>ppt_w</p:attrName>
                                        </p:attrNameLst>
                                      </p:cBhvr>
                                      <p:tavLst>
                                        <p:tav tm="0">
                                          <p:val>
                                            <p:fltVal val="0"/>
                                          </p:val>
                                        </p:tav>
                                        <p:tav tm="100000">
                                          <p:val>
                                            <p:strVal val="#ppt_w"/>
                                          </p:val>
                                        </p:tav>
                                      </p:tavLst>
                                    </p:anim>
                                  </p:childTnLst>
                                </p:cTn>
                              </p:par>
                              <p:par>
                                <p:cTn id="69" presetID="35"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2000"/>
                                        <p:tgtEl>
                                          <p:spTgt spid="14"/>
                                        </p:tgtEl>
                                      </p:cBhvr>
                                    </p:animEffect>
                                    <p:anim calcmode="lin" valueType="num">
                                      <p:cBhvr>
                                        <p:cTn id="72" dur="2000" fill="hold"/>
                                        <p:tgtEl>
                                          <p:spTgt spid="14"/>
                                        </p:tgtEl>
                                        <p:attrNameLst>
                                          <p:attrName>style.rotation</p:attrName>
                                        </p:attrNameLst>
                                      </p:cBhvr>
                                      <p:tavLst>
                                        <p:tav tm="0">
                                          <p:val>
                                            <p:fltVal val="720"/>
                                          </p:val>
                                        </p:tav>
                                        <p:tav tm="100000">
                                          <p:val>
                                            <p:fltVal val="0"/>
                                          </p:val>
                                        </p:tav>
                                      </p:tavLst>
                                    </p:anim>
                                    <p:anim calcmode="lin" valueType="num">
                                      <p:cBhvr>
                                        <p:cTn id="73" dur="2000" fill="hold"/>
                                        <p:tgtEl>
                                          <p:spTgt spid="14"/>
                                        </p:tgtEl>
                                        <p:attrNameLst>
                                          <p:attrName>ppt_h</p:attrName>
                                        </p:attrNameLst>
                                      </p:cBhvr>
                                      <p:tavLst>
                                        <p:tav tm="0">
                                          <p:val>
                                            <p:fltVal val="0"/>
                                          </p:val>
                                        </p:tav>
                                        <p:tav tm="100000">
                                          <p:val>
                                            <p:strVal val="#ppt_h"/>
                                          </p:val>
                                        </p:tav>
                                      </p:tavLst>
                                    </p:anim>
                                    <p:anim calcmode="lin" valueType="num">
                                      <p:cBhvr>
                                        <p:cTn id="74" dur="2000" fill="hold"/>
                                        <p:tgtEl>
                                          <p:spTgt spid="1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1" grpId="0"/>
      <p:bldP spid="6852" grpId="0"/>
      <p:bldP spid="9161" grpId="0"/>
      <p:bldP spid="10272" grpId="0"/>
      <p:bldP spid="9"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idx="4294967295"/>
          </p:nvPr>
        </p:nvSpPr>
        <p:spPr>
          <a:xfrm>
            <a:off x="862739" y="6487696"/>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4</a:t>
            </a:r>
            <a:endParaRPr kumimoji="1" lang="zh-CN" altLang="en-US" sz="2000" dirty="0">
              <a:solidFill>
                <a:srgbClr val="000000"/>
              </a:solidFill>
            </a:endParaRPr>
          </a:p>
        </p:txBody>
      </p:sp>
      <p:sp>
        <p:nvSpPr>
          <p:cNvPr id="3361" name="文本"/>
          <p:cNvSpPr>
            <a:spLocks noGrp="1"/>
          </p:cNvSpPr>
          <p:nvPr>
            <p:ph type="ctrTitle" idx="4294967295"/>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竞争分析</a:t>
            </a:r>
            <a:endParaRPr kumimoji="1" lang="zh-CN" altLang="en-US" sz="2000" dirty="0">
              <a:solidFill>
                <a:srgbClr val="000000"/>
              </a:solidFill>
            </a:endParaRPr>
          </a:p>
        </p:txBody>
      </p:sp>
      <p:sp>
        <p:nvSpPr>
          <p:cNvPr id="4474" name="文本"/>
          <p:cNvSpPr>
            <a:spLocks noGrp="1"/>
          </p:cNvSpPr>
          <p:nvPr>
            <p:ph type="ctrTitle" idx="4294967295"/>
          </p:nvPr>
        </p:nvSpPr>
        <p:spPr>
          <a:xfrm>
            <a:off x="6118204" y="7125892"/>
            <a:ext cx="12147590" cy="412463"/>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Competition analysis</a:t>
            </a:r>
            <a:r>
              <a:rPr lang="zh-CN" altLang="en-US" sz="4442" b="0" i="0" u="none" spc="0" dirty="0">
                <a:solidFill>
                  <a:srgbClr val="FAA041">
                    <a:alpha val="100000"/>
                  </a:srgbClr>
                </a:solidFill>
                <a:latin typeface="Cinzel-Bold" charset="-122"/>
                <a:ea typeface="Cinzel-Bold" charset="-122"/>
                <a:cs typeface="Cinzel-Bold" charset="-122"/>
              </a:rPr>
              <a:t>.</a:t>
            </a:r>
            <a:endParaRPr kumimoji="1" lang="zh-CN" altLang="en-US" sz="2000" dirty="0">
              <a:solidFill>
                <a:srgbClr val="000000"/>
              </a:solidFill>
            </a:endParaRPr>
          </a:p>
        </p:txBody>
      </p:sp>
    </p:spTree>
    <p:extLst>
      <p:ext uri="{BB962C8B-B14F-4D97-AF65-F5344CB8AC3E}">
        <p14:creationId xmlns:p14="http://schemas.microsoft.com/office/powerpoint/2010/main" val="332081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sp>
        <p:nvSpPr>
          <p:cNvPr id="936" name="文本"/>
          <p:cNvSpPr>
            <a:spLocks noGrp="1"/>
          </p:cNvSpPr>
          <p:nvPr>
            <p:ph type="ctrTitle"/>
          </p:nvPr>
        </p:nvSpPr>
        <p:spPr>
          <a:xfrm>
            <a:off x="16743977" y="2754360"/>
            <a:ext cx="6339958" cy="624606"/>
          </a:xfrm>
          <a:prstGeom prst="rect">
            <a:avLst/>
          </a:prstGeom>
        </p:spPr>
        <p:txBody>
          <a:bodyPr lIns="0" tIns="0" rIns="0" bIns="0">
            <a:noAutofit/>
          </a:bodyPr>
          <a:lstStyle/>
          <a:p>
            <a:pPr>
              <a:lnSpc>
                <a:spcPts val="6000"/>
              </a:lnSpc>
            </a:pPr>
            <a:r>
              <a:rPr kumimoji="1" lang="en-US" altLang="zh-CN" dirty="0">
                <a:solidFill>
                  <a:srgbClr val="000000"/>
                </a:solidFill>
                <a:latin typeface="微软雅黑" panose="020B0503020204020204" pitchFamily="34" charset="-122"/>
                <a:ea typeface="微软雅黑" panose="020B0503020204020204" pitchFamily="34" charset="-122"/>
              </a:rPr>
              <a:t>OpenKG.CN——</a:t>
            </a:r>
            <a:r>
              <a:rPr kumimoji="1" lang="zh-CN" altLang="en-US" dirty="0">
                <a:solidFill>
                  <a:srgbClr val="000000"/>
                </a:solidFill>
                <a:latin typeface="微软雅黑" panose="020B0503020204020204" pitchFamily="34" charset="-122"/>
                <a:ea typeface="微软雅黑" panose="020B0503020204020204" pitchFamily="34" charset="-122"/>
              </a:rPr>
              <a:t>开放的中文知识图谱 </a:t>
            </a:r>
          </a:p>
        </p:txBody>
      </p:sp>
      <p:sp>
        <p:nvSpPr>
          <p:cNvPr id="2050" name="文本"/>
          <p:cNvSpPr>
            <a:spLocks noGrp="1"/>
          </p:cNvSpPr>
          <p:nvPr>
            <p:ph type="ctrTitle"/>
          </p:nvPr>
        </p:nvSpPr>
        <p:spPr>
          <a:xfrm>
            <a:off x="16792514" y="4404005"/>
            <a:ext cx="6186759" cy="1566321"/>
          </a:xfrm>
          <a:prstGeom prst="rect">
            <a:avLst/>
          </a:prstGeom>
        </p:spPr>
        <p:txBody>
          <a:bodyPr lIns="0" tIns="0" rIns="0" bIns="0">
            <a:noAutofit/>
          </a:bodyPr>
          <a:lstStyle/>
          <a:p>
            <a:pPr>
              <a:lnSpc>
                <a:spcPts val="3600"/>
              </a:lnSpc>
            </a:pPr>
            <a:r>
              <a:rPr lang="zh-CN" altLang="zh-CN" sz="2400" dirty="0">
                <a:latin typeface="微软雅黑" panose="020B0503020204020204" pitchFamily="34" charset="-122"/>
                <a:ea typeface="微软雅黑" panose="020B0503020204020204" pitchFamily="34" charset="-122"/>
              </a:rPr>
              <a:t>中文开放知识图谱（简称</a:t>
            </a:r>
            <a:r>
              <a:rPr lang="en-US" altLang="zh-CN" sz="2400" dirty="0">
                <a:latin typeface="微软雅黑" panose="020B0503020204020204" pitchFamily="34" charset="-122"/>
                <a:ea typeface="微软雅黑" panose="020B0503020204020204" pitchFamily="34" charset="-122"/>
              </a:rPr>
              <a:t>OpenKG.CN</a:t>
            </a:r>
            <a:r>
              <a:rPr lang="zh-CN" altLang="zh-CN" sz="2400" dirty="0">
                <a:latin typeface="微软雅黑" panose="020B0503020204020204" pitchFamily="34" charset="-122"/>
                <a:ea typeface="微软雅黑" panose="020B0503020204020204" pitchFamily="34" charset="-122"/>
              </a:rPr>
              <a:t>）旨在促进中文知识图谱数据的开放与互联，促进知识图谱和语义技术的普及和广泛应用。</a:t>
            </a: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3103" name="文本"/>
          <p:cNvSpPr>
            <a:spLocks noGrp="1"/>
          </p:cNvSpPr>
          <p:nvPr>
            <p:ph type="ctrTitle"/>
          </p:nvPr>
        </p:nvSpPr>
        <p:spPr>
          <a:xfrm>
            <a:off x="15261321" y="7706014"/>
            <a:ext cx="5424099" cy="624606"/>
          </a:xfrm>
          <a:prstGeom prst="rect">
            <a:avLst/>
          </a:prstGeom>
        </p:spPr>
        <p:txBody>
          <a:bodyPr lIns="0" tIns="0" rIns="0" bIns="0">
            <a:noAutofit/>
          </a:bodyPr>
          <a:lstStyle/>
          <a:p>
            <a:pPr>
              <a:lnSpc>
                <a:spcPts val="6000"/>
              </a:lnSpc>
            </a:pPr>
            <a:r>
              <a:rPr lang="en-US" altLang="zh-CN" sz="4800" dirty="0" err="1"/>
              <a:t>Acemap</a:t>
            </a:r>
            <a:r>
              <a:rPr lang="en-US" altLang="zh-CN" sz="4800" dirty="0"/>
              <a:t> </a:t>
            </a:r>
            <a:endParaRPr kumimoji="1" lang="zh-CN" altLang="en-US" sz="4800" dirty="0">
              <a:solidFill>
                <a:srgbClr val="000000"/>
              </a:solidFill>
            </a:endParaRPr>
          </a:p>
        </p:txBody>
      </p:sp>
      <p:sp>
        <p:nvSpPr>
          <p:cNvPr id="4218" name="文本"/>
          <p:cNvSpPr>
            <a:spLocks noGrp="1"/>
          </p:cNvSpPr>
          <p:nvPr>
            <p:ph type="ctrTitle"/>
          </p:nvPr>
        </p:nvSpPr>
        <p:spPr>
          <a:xfrm>
            <a:off x="15261610" y="8591241"/>
            <a:ext cx="6517616" cy="1211758"/>
          </a:xfrm>
          <a:prstGeom prst="rect">
            <a:avLst/>
          </a:prstGeom>
        </p:spPr>
        <p:txBody>
          <a:bodyPr lIns="0" tIns="0" rIns="0" bIns="0">
            <a:noAutofit/>
          </a:bodyPr>
          <a:lstStyle/>
          <a:p>
            <a:pPr>
              <a:lnSpc>
                <a:spcPts val="3600"/>
              </a:lnSpc>
            </a:pPr>
            <a:r>
              <a:rPr lang="zh-CN" altLang="zh-CN" sz="2800" dirty="0">
                <a:latin typeface="微软雅黑" panose="020B0503020204020204" pitchFamily="34" charset="-122"/>
                <a:ea typeface="微软雅黑" panose="020B0503020204020204" pitchFamily="34" charset="-122"/>
              </a:rPr>
              <a:t>主要做学术论文、人群的知识图谱</a:t>
            </a:r>
            <a:br>
              <a:rPr lang="zh-CN" altLang="zh-CN" b="1" dirty="0"/>
            </a:br>
            <a:endParaRPr kumimoji="1" lang="zh-CN" altLang="en-US" sz="2000" dirty="0">
              <a:solidFill>
                <a:srgbClr val="000000"/>
              </a:solidFill>
            </a:endParaRPr>
          </a:p>
        </p:txBody>
      </p:sp>
      <p:sp>
        <p:nvSpPr>
          <p:cNvPr id="5271" name="文本"/>
          <p:cNvSpPr>
            <a:spLocks noGrp="1"/>
          </p:cNvSpPr>
          <p:nvPr>
            <p:ph type="ctrTitle"/>
          </p:nvPr>
        </p:nvSpPr>
        <p:spPr>
          <a:xfrm>
            <a:off x="3118624" y="2725104"/>
            <a:ext cx="6033337" cy="624606"/>
          </a:xfrm>
          <a:prstGeom prst="rect">
            <a:avLst/>
          </a:prstGeom>
        </p:spPr>
        <p:txBody>
          <a:bodyPr lIns="0" tIns="0" rIns="0" bIns="0">
            <a:noAutofit/>
          </a:bodyPr>
          <a:lstStyle/>
          <a:p>
            <a:pPr>
              <a:lnSpc>
                <a:spcPts val="6000"/>
              </a:lnSpc>
            </a:pPr>
            <a:r>
              <a:rPr kumimoji="1" lang="zh-CN" altLang="en-US" sz="4800" dirty="0">
                <a:solidFill>
                  <a:srgbClr val="000000"/>
                </a:solidFill>
                <a:latin typeface="微软雅黑" panose="020B0503020204020204" pitchFamily="34" charset="-122"/>
                <a:ea typeface="微软雅黑" panose="020B0503020204020204" pitchFamily="34" charset="-122"/>
              </a:rPr>
              <a:t>医疗：</a:t>
            </a:r>
            <a:r>
              <a:rPr kumimoji="1" lang="en-US" altLang="zh-CN" sz="4800" dirty="0" err="1">
                <a:solidFill>
                  <a:srgbClr val="000000"/>
                </a:solidFill>
                <a:latin typeface="微软雅黑" panose="020B0503020204020204" pitchFamily="34" charset="-122"/>
                <a:ea typeface="微软雅黑" panose="020B0503020204020204" pitchFamily="34" charset="-122"/>
              </a:rPr>
              <a:t>OpenPhacts</a:t>
            </a:r>
            <a:r>
              <a:rPr kumimoji="1" lang="en-US" altLang="zh-CN" sz="4800" dirty="0">
                <a:solidFill>
                  <a:srgbClr val="000000"/>
                </a:solidFill>
                <a:latin typeface="微软雅黑" panose="020B0503020204020204" pitchFamily="34" charset="-122"/>
                <a:ea typeface="微软雅黑" panose="020B0503020204020204" pitchFamily="34" charset="-122"/>
              </a:rPr>
              <a:t> </a:t>
            </a:r>
            <a:endParaRPr kumimoji="1" lang="zh-CN" altLang="en-US" sz="4800" dirty="0">
              <a:solidFill>
                <a:srgbClr val="000000"/>
              </a:solidFill>
              <a:latin typeface="微软雅黑" panose="020B0503020204020204" pitchFamily="34" charset="-122"/>
              <a:ea typeface="微软雅黑" panose="020B0503020204020204" pitchFamily="34" charset="-122"/>
            </a:endParaRPr>
          </a:p>
        </p:txBody>
      </p:sp>
      <p:sp>
        <p:nvSpPr>
          <p:cNvPr id="6385" name="文本"/>
          <p:cNvSpPr>
            <a:spLocks noGrp="1"/>
          </p:cNvSpPr>
          <p:nvPr>
            <p:ph type="ctrTitle"/>
          </p:nvPr>
        </p:nvSpPr>
        <p:spPr>
          <a:xfrm>
            <a:off x="1345003" y="3610330"/>
            <a:ext cx="6272382" cy="1211758"/>
          </a:xfrm>
          <a:prstGeom prst="rect">
            <a:avLst/>
          </a:prstGeom>
        </p:spPr>
        <p:txBody>
          <a:bodyPr lIns="0" tIns="0" rIns="0" bIns="0">
            <a:noAutofit/>
          </a:bodyPr>
          <a:lstStyle/>
          <a:p>
            <a:pPr>
              <a:lnSpc>
                <a:spcPts val="3600"/>
              </a:lnSpc>
            </a:pPr>
            <a:r>
              <a:rPr kumimoji="1" lang="en-US" altLang="zh-CN" sz="2400" dirty="0">
                <a:solidFill>
                  <a:srgbClr val="000000"/>
                </a:solidFill>
              </a:rPr>
              <a:t>         IBM</a:t>
            </a:r>
            <a:r>
              <a:rPr kumimoji="1" lang="zh-CN" altLang="en-US" sz="2400" dirty="0">
                <a:solidFill>
                  <a:srgbClr val="000000"/>
                </a:solidFill>
              </a:rPr>
              <a:t>也在医疗行业启动了登月计划（</a:t>
            </a:r>
            <a:r>
              <a:rPr kumimoji="1" lang="en-US" altLang="zh-CN" sz="2400" dirty="0">
                <a:solidFill>
                  <a:srgbClr val="000000"/>
                </a:solidFill>
              </a:rPr>
              <a:t>moon shot</a:t>
            </a:r>
            <a:r>
              <a:rPr kumimoji="1" lang="zh-CN" altLang="en-US" sz="2400" dirty="0">
                <a:solidFill>
                  <a:srgbClr val="000000"/>
                </a:solidFill>
              </a:rPr>
              <a:t>），通过整合大量医疗文献和书籍以及各种</a:t>
            </a:r>
            <a:r>
              <a:rPr kumimoji="1" lang="en-US" altLang="zh-CN" sz="2400" dirty="0">
                <a:solidFill>
                  <a:srgbClr val="000000"/>
                </a:solidFill>
              </a:rPr>
              <a:t>EMR</a:t>
            </a:r>
            <a:r>
              <a:rPr kumimoji="1" lang="zh-CN" altLang="en-US" sz="2400" dirty="0">
                <a:solidFill>
                  <a:srgbClr val="000000"/>
                </a:solidFill>
              </a:rPr>
              <a:t>（电子病历）来获取海量高质量的医疗知识，并基于这些知识向医护人员提供辅助临床决策和用药安全等方面的应用。</a:t>
            </a:r>
          </a:p>
        </p:txBody>
      </p:sp>
      <p:sp>
        <p:nvSpPr>
          <p:cNvPr id="7437" name="文本"/>
          <p:cNvSpPr>
            <a:spLocks noGrp="1"/>
          </p:cNvSpPr>
          <p:nvPr>
            <p:ph type="ctrTitle"/>
          </p:nvPr>
        </p:nvSpPr>
        <p:spPr>
          <a:xfrm>
            <a:off x="3993502" y="7706014"/>
            <a:ext cx="5158460" cy="624606"/>
          </a:xfrm>
          <a:prstGeom prst="rect">
            <a:avLst/>
          </a:prstGeom>
        </p:spPr>
        <p:txBody>
          <a:bodyPr lIns="0" tIns="0" rIns="0" bIns="0">
            <a:noAutofit/>
          </a:bodyPr>
          <a:lstStyle/>
          <a:p>
            <a:pPr>
              <a:lnSpc>
                <a:spcPts val="6000"/>
              </a:lnSpc>
            </a:pPr>
            <a:r>
              <a:rPr kumimoji="1" lang="zh-CN" altLang="en-US" sz="4800" dirty="0">
                <a:solidFill>
                  <a:srgbClr val="000000"/>
                </a:solidFill>
                <a:latin typeface="微软雅黑" panose="020B0503020204020204" pitchFamily="34" charset="-122"/>
                <a:ea typeface="微软雅黑" panose="020B0503020204020204" pitchFamily="34" charset="-122"/>
              </a:rPr>
              <a:t>商业：</a:t>
            </a:r>
            <a:r>
              <a:rPr kumimoji="1" lang="en-US" altLang="zh-CN" sz="4800" dirty="0" err="1">
                <a:solidFill>
                  <a:srgbClr val="000000"/>
                </a:solidFill>
                <a:latin typeface="微软雅黑" panose="020B0503020204020204" pitchFamily="34" charset="-122"/>
                <a:ea typeface="微软雅黑" panose="020B0503020204020204" pitchFamily="34" charset="-122"/>
              </a:rPr>
              <a:t>PlantData</a:t>
            </a:r>
            <a:r>
              <a:rPr kumimoji="1" lang="en-US" altLang="zh-CN" sz="4800" dirty="0">
                <a:solidFill>
                  <a:srgbClr val="000000"/>
                </a:solidFill>
                <a:latin typeface="微软雅黑" panose="020B0503020204020204" pitchFamily="34" charset="-122"/>
                <a:ea typeface="微软雅黑" panose="020B0503020204020204" pitchFamily="34" charset="-122"/>
              </a:rPr>
              <a:t> </a:t>
            </a:r>
            <a:endParaRPr kumimoji="1" lang="zh-CN" altLang="en-US" sz="4800" dirty="0">
              <a:solidFill>
                <a:srgbClr val="000000"/>
              </a:solidFill>
              <a:latin typeface="微软雅黑" panose="020B0503020204020204" pitchFamily="34" charset="-122"/>
              <a:ea typeface="微软雅黑" panose="020B0503020204020204" pitchFamily="34" charset="-122"/>
            </a:endParaRPr>
          </a:p>
        </p:txBody>
      </p:sp>
      <p:sp>
        <p:nvSpPr>
          <p:cNvPr id="8551" name="文本"/>
          <p:cNvSpPr>
            <a:spLocks noGrp="1"/>
          </p:cNvSpPr>
          <p:nvPr>
            <p:ph type="ctrTitle"/>
          </p:nvPr>
        </p:nvSpPr>
        <p:spPr>
          <a:xfrm>
            <a:off x="2853053" y="8591642"/>
            <a:ext cx="6299048" cy="2903671"/>
          </a:xfrm>
          <a:prstGeom prst="rect">
            <a:avLst/>
          </a:prstGeom>
        </p:spPr>
        <p:txBody>
          <a:bodyPr lIns="0" tIns="0" rIns="0" bIns="0">
            <a:noAutofit/>
          </a:bodyPr>
          <a:lstStyle/>
          <a:p>
            <a:pPr>
              <a:lnSpc>
                <a:spcPts val="3600"/>
              </a:lnSpc>
            </a:pPr>
            <a:r>
              <a:rPr kumimoji="1" lang="en-US" altLang="zh-CN" sz="2400" dirty="0" err="1">
                <a:solidFill>
                  <a:srgbClr val="000000"/>
                </a:solidFill>
                <a:latin typeface="微软雅黑" panose="020B0503020204020204" pitchFamily="34" charset="-122"/>
                <a:ea typeface="微软雅黑" panose="020B0503020204020204" pitchFamily="34" charset="-122"/>
              </a:rPr>
              <a:t>PlantData</a:t>
            </a:r>
            <a:r>
              <a:rPr kumimoji="1" lang="zh-CN" altLang="en-US" sz="2400" dirty="0">
                <a:solidFill>
                  <a:srgbClr val="000000"/>
                </a:solidFill>
                <a:latin typeface="微软雅黑" panose="020B0503020204020204" pitchFamily="34" charset="-122"/>
                <a:ea typeface="微软雅黑" panose="020B0503020204020204" pitchFamily="34" charset="-122"/>
              </a:rPr>
              <a:t>是一个用知识图谱技术解决数据关联、数据语义、数据智能的平台。自主研发的</a:t>
            </a:r>
            <a:r>
              <a:rPr kumimoji="1" lang="en-US" altLang="zh-CN" sz="2400" dirty="0" err="1">
                <a:solidFill>
                  <a:srgbClr val="000000"/>
                </a:solidFill>
                <a:latin typeface="微软雅黑" panose="020B0503020204020204" pitchFamily="34" charset="-122"/>
                <a:ea typeface="微软雅黑" panose="020B0503020204020204" pitchFamily="34" charset="-122"/>
              </a:rPr>
              <a:t>PlantData</a:t>
            </a:r>
            <a:r>
              <a:rPr kumimoji="1" lang="zh-CN" altLang="en-US" sz="2400" dirty="0">
                <a:solidFill>
                  <a:srgbClr val="000000"/>
                </a:solidFill>
                <a:latin typeface="微软雅黑" panose="020B0503020204020204" pitchFamily="34" charset="-122"/>
                <a:ea typeface="微软雅黑" panose="020B0503020204020204" pitchFamily="34" charset="-122"/>
              </a:rPr>
              <a:t>图谱数据智能平台，致力于推进知识图谱在产业界的落地发展，让数据智能更好的支撑商业智能和人工智能。</a:t>
            </a:r>
          </a:p>
        </p:txBody>
      </p:sp>
      <p:pic>
        <p:nvPicPr>
          <p:cNvPr id="9603" name="Picture" descr="Picture"/>
          <p:cNvPicPr>
            <a:picLocks noChangeAspect="1"/>
          </p:cNvPicPr>
          <p:nvPr/>
        </p:nvPicPr>
        <p:blipFill>
          <a:blip r:embed="rId4" cstate="print">
            <a:alphaModFix/>
          </a:blip>
          <a:stretch>
            <a:fillRect/>
          </a:stretch>
        </p:blipFill>
        <p:spPr>
          <a:xfrm rot="16200000">
            <a:off x="7830800" y="3402024"/>
            <a:ext cx="2677592" cy="2312466"/>
          </a:xfrm>
          <a:prstGeom prst="rect">
            <a:avLst/>
          </a:prstGeom>
        </p:spPr>
      </p:pic>
      <p:pic>
        <p:nvPicPr>
          <p:cNvPr id="10078" name="Picture" descr="Picture"/>
          <p:cNvPicPr>
            <a:picLocks noChangeAspect="1"/>
          </p:cNvPicPr>
          <p:nvPr/>
        </p:nvPicPr>
        <p:blipFill>
          <a:blip r:embed="rId5" cstate="print">
            <a:alphaModFix/>
          </a:blip>
          <a:stretch>
            <a:fillRect/>
          </a:stretch>
        </p:blipFill>
        <p:spPr>
          <a:xfrm>
            <a:off x="8357502" y="3771276"/>
            <a:ext cx="1642016" cy="1642016"/>
          </a:xfrm>
          <a:prstGeom prst="rect">
            <a:avLst/>
          </a:prstGeom>
        </p:spPr>
      </p:pic>
      <p:pic>
        <p:nvPicPr>
          <p:cNvPr id="10547" name="Picture" descr="Picture"/>
          <p:cNvPicPr>
            <a:picLocks noChangeAspect="1"/>
          </p:cNvPicPr>
          <p:nvPr/>
        </p:nvPicPr>
        <p:blipFill>
          <a:blip r:embed="rId6" cstate="print">
            <a:alphaModFix/>
          </a:blip>
          <a:stretch>
            <a:fillRect/>
          </a:stretch>
        </p:blipFill>
        <p:spPr>
          <a:xfrm rot="16200000">
            <a:off x="9336282" y="7313358"/>
            <a:ext cx="2677592" cy="2312466"/>
          </a:xfrm>
          <a:prstGeom prst="rect">
            <a:avLst/>
          </a:prstGeom>
        </p:spPr>
      </p:pic>
      <p:pic>
        <p:nvPicPr>
          <p:cNvPr id="11023" name="Picture" descr="Picture"/>
          <p:cNvPicPr>
            <a:picLocks noChangeAspect="1"/>
          </p:cNvPicPr>
          <p:nvPr/>
        </p:nvPicPr>
        <p:blipFill>
          <a:blip r:embed="rId7" cstate="print">
            <a:alphaModFix/>
          </a:blip>
          <a:stretch>
            <a:fillRect/>
          </a:stretch>
        </p:blipFill>
        <p:spPr>
          <a:xfrm>
            <a:off x="9973693" y="7700700"/>
            <a:ext cx="1420598" cy="1420598"/>
          </a:xfrm>
          <a:prstGeom prst="rect">
            <a:avLst/>
          </a:prstGeom>
        </p:spPr>
      </p:pic>
      <p:pic>
        <p:nvPicPr>
          <p:cNvPr id="11492" name="Picture" descr="Picture"/>
          <p:cNvPicPr>
            <a:picLocks noChangeAspect="1"/>
          </p:cNvPicPr>
          <p:nvPr/>
        </p:nvPicPr>
        <p:blipFill>
          <a:blip r:embed="rId4" cstate="print">
            <a:alphaModFix/>
          </a:blip>
          <a:stretch>
            <a:fillRect/>
          </a:stretch>
        </p:blipFill>
        <p:spPr>
          <a:xfrm rot="16200000">
            <a:off x="12347245" y="7313358"/>
            <a:ext cx="2677592" cy="2312466"/>
          </a:xfrm>
          <a:prstGeom prst="rect">
            <a:avLst/>
          </a:prstGeom>
        </p:spPr>
      </p:pic>
      <p:pic>
        <p:nvPicPr>
          <p:cNvPr id="11969" name="Picture" descr="Picture"/>
          <p:cNvPicPr>
            <a:picLocks noChangeAspect="1"/>
          </p:cNvPicPr>
          <p:nvPr/>
        </p:nvPicPr>
        <p:blipFill>
          <a:blip r:embed="rId8" cstate="print">
            <a:alphaModFix/>
          </a:blip>
          <a:stretch>
            <a:fillRect/>
          </a:stretch>
        </p:blipFill>
        <p:spPr>
          <a:xfrm>
            <a:off x="12939134" y="7687837"/>
            <a:ext cx="1515892" cy="1515892"/>
          </a:xfrm>
          <a:prstGeom prst="rect">
            <a:avLst/>
          </a:prstGeom>
        </p:spPr>
      </p:pic>
      <p:pic>
        <p:nvPicPr>
          <p:cNvPr id="12439" name="Picture" descr="Picture"/>
          <p:cNvPicPr>
            <a:picLocks noChangeAspect="1"/>
          </p:cNvPicPr>
          <p:nvPr/>
        </p:nvPicPr>
        <p:blipFill>
          <a:blip r:embed="rId6" cstate="print">
            <a:alphaModFix/>
          </a:blip>
          <a:stretch>
            <a:fillRect/>
          </a:stretch>
        </p:blipFill>
        <p:spPr>
          <a:xfrm rot="16200000">
            <a:off x="13951938" y="3305929"/>
            <a:ext cx="2677592" cy="2312466"/>
          </a:xfrm>
          <a:prstGeom prst="rect">
            <a:avLst/>
          </a:prstGeom>
        </p:spPr>
      </p:pic>
      <p:pic>
        <p:nvPicPr>
          <p:cNvPr id="12917" name="Picture" descr="Picture"/>
          <p:cNvPicPr>
            <a:picLocks noChangeAspect="1"/>
          </p:cNvPicPr>
          <p:nvPr/>
        </p:nvPicPr>
        <p:blipFill>
          <a:blip r:embed="rId9" cstate="print">
            <a:alphaModFix/>
          </a:blip>
          <a:stretch>
            <a:fillRect/>
          </a:stretch>
        </p:blipFill>
        <p:spPr>
          <a:xfrm>
            <a:off x="14300861" y="3317614"/>
            <a:ext cx="1979748" cy="1979748"/>
          </a:xfrm>
          <a:prstGeom prst="rect">
            <a:avLst/>
          </a:prstGeom>
        </p:spPr>
      </p:pic>
      <p:pic>
        <p:nvPicPr>
          <p:cNvPr id="13388" name="Picture" descr="Picture"/>
          <p:cNvPicPr>
            <a:picLocks noChangeAspect="1"/>
          </p:cNvPicPr>
          <p:nvPr/>
        </p:nvPicPr>
        <p:blipFill>
          <a:blip r:embed="rId10" cstate="print">
            <a:alphaModFix/>
          </a:blip>
          <a:stretch>
            <a:fillRect/>
          </a:stretch>
        </p:blipFill>
        <p:spPr>
          <a:xfrm rot="16200000">
            <a:off x="10285999" y="4007013"/>
            <a:ext cx="3888332" cy="3358105"/>
          </a:xfrm>
          <a:prstGeom prst="rect">
            <a:avLst/>
          </a:prstGeom>
        </p:spPr>
      </p:pic>
      <p:pic>
        <p:nvPicPr>
          <p:cNvPr id="13866" name="Picture" descr="Picture"/>
          <p:cNvPicPr>
            <a:picLocks noChangeAspect="1"/>
          </p:cNvPicPr>
          <p:nvPr/>
        </p:nvPicPr>
        <p:blipFill>
          <a:blip r:embed="rId11" cstate="print">
            <a:alphaModFix/>
          </a:blip>
          <a:stretch>
            <a:fillRect/>
          </a:stretch>
        </p:blipFill>
        <p:spPr>
          <a:xfrm>
            <a:off x="11065119" y="4471919"/>
            <a:ext cx="2348110" cy="23481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71"/>
                                        </p:tgtEl>
                                        <p:attrNameLst>
                                          <p:attrName>style.visibility</p:attrName>
                                        </p:attrNameLst>
                                      </p:cBhvr>
                                      <p:to>
                                        <p:strVal val="visible"/>
                                      </p:to>
                                    </p:set>
                                    <p:animEffect transition="in" filter="fade">
                                      <p:cBhvr>
                                        <p:cTn id="7" dur="1000"/>
                                        <p:tgtEl>
                                          <p:spTgt spid="5271"/>
                                        </p:tgtEl>
                                      </p:cBhvr>
                                    </p:animEffect>
                                    <p:anim calcmode="lin" valueType="num">
                                      <p:cBhvr>
                                        <p:cTn id="8" dur="1000" fill="hold"/>
                                        <p:tgtEl>
                                          <p:spTgt spid="5271"/>
                                        </p:tgtEl>
                                        <p:attrNameLst>
                                          <p:attrName>ppt_x</p:attrName>
                                        </p:attrNameLst>
                                      </p:cBhvr>
                                      <p:tavLst>
                                        <p:tav tm="0">
                                          <p:val>
                                            <p:strVal val="#ppt_x"/>
                                          </p:val>
                                        </p:tav>
                                        <p:tav tm="100000">
                                          <p:val>
                                            <p:strVal val="#ppt_x"/>
                                          </p:val>
                                        </p:tav>
                                      </p:tavLst>
                                    </p:anim>
                                    <p:anim calcmode="lin" valueType="num">
                                      <p:cBhvr>
                                        <p:cTn id="9" dur="1000" fill="hold"/>
                                        <p:tgtEl>
                                          <p:spTgt spid="52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85"/>
                                        </p:tgtEl>
                                        <p:attrNameLst>
                                          <p:attrName>style.visibility</p:attrName>
                                        </p:attrNameLst>
                                      </p:cBhvr>
                                      <p:to>
                                        <p:strVal val="visible"/>
                                      </p:to>
                                    </p:set>
                                    <p:animEffect transition="in" filter="fade">
                                      <p:cBhvr>
                                        <p:cTn id="12" dur="1000"/>
                                        <p:tgtEl>
                                          <p:spTgt spid="6385"/>
                                        </p:tgtEl>
                                      </p:cBhvr>
                                    </p:animEffect>
                                    <p:anim calcmode="lin" valueType="num">
                                      <p:cBhvr>
                                        <p:cTn id="13" dur="1000" fill="hold"/>
                                        <p:tgtEl>
                                          <p:spTgt spid="6385"/>
                                        </p:tgtEl>
                                        <p:attrNameLst>
                                          <p:attrName>ppt_x</p:attrName>
                                        </p:attrNameLst>
                                      </p:cBhvr>
                                      <p:tavLst>
                                        <p:tav tm="0">
                                          <p:val>
                                            <p:strVal val="#ppt_x"/>
                                          </p:val>
                                        </p:tav>
                                        <p:tav tm="100000">
                                          <p:val>
                                            <p:strVal val="#ppt_x"/>
                                          </p:val>
                                        </p:tav>
                                      </p:tavLst>
                                    </p:anim>
                                    <p:anim calcmode="lin" valueType="num">
                                      <p:cBhvr>
                                        <p:cTn id="14" dur="1000" fill="hold"/>
                                        <p:tgtEl>
                                          <p:spTgt spid="638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36"/>
                                        </p:tgtEl>
                                        <p:attrNameLst>
                                          <p:attrName>style.visibility</p:attrName>
                                        </p:attrNameLst>
                                      </p:cBhvr>
                                      <p:to>
                                        <p:strVal val="visible"/>
                                      </p:to>
                                    </p:set>
                                    <p:animEffect transition="in" filter="barn(inVertical)">
                                      <p:cBhvr>
                                        <p:cTn id="19" dur="500"/>
                                        <p:tgtEl>
                                          <p:spTgt spid="93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barn(inVertical)">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8551"/>
                                        </p:tgtEl>
                                        <p:attrNameLst>
                                          <p:attrName>style.visibility</p:attrName>
                                        </p:attrNameLst>
                                      </p:cBhvr>
                                      <p:to>
                                        <p:strVal val="visible"/>
                                      </p:to>
                                    </p:set>
                                    <p:anim calcmode="lin" valueType="num">
                                      <p:cBhvr>
                                        <p:cTn id="27" dur="500" fill="hold"/>
                                        <p:tgtEl>
                                          <p:spTgt spid="8551"/>
                                        </p:tgtEl>
                                        <p:attrNameLst>
                                          <p:attrName>ppt_w</p:attrName>
                                        </p:attrNameLst>
                                      </p:cBhvr>
                                      <p:tavLst>
                                        <p:tav tm="0">
                                          <p:val>
                                            <p:fltVal val="0"/>
                                          </p:val>
                                        </p:tav>
                                        <p:tav tm="100000">
                                          <p:val>
                                            <p:strVal val="#ppt_w"/>
                                          </p:val>
                                        </p:tav>
                                      </p:tavLst>
                                    </p:anim>
                                    <p:anim calcmode="lin" valueType="num">
                                      <p:cBhvr>
                                        <p:cTn id="28" dur="500" fill="hold"/>
                                        <p:tgtEl>
                                          <p:spTgt spid="8551"/>
                                        </p:tgtEl>
                                        <p:attrNameLst>
                                          <p:attrName>ppt_h</p:attrName>
                                        </p:attrNameLst>
                                      </p:cBhvr>
                                      <p:tavLst>
                                        <p:tav tm="0">
                                          <p:val>
                                            <p:fltVal val="0"/>
                                          </p:val>
                                        </p:tav>
                                        <p:tav tm="100000">
                                          <p:val>
                                            <p:strVal val="#ppt_h"/>
                                          </p:val>
                                        </p:tav>
                                      </p:tavLst>
                                    </p:anim>
                                    <p:anim calcmode="lin" valueType="num">
                                      <p:cBhvr>
                                        <p:cTn id="29" dur="500" fill="hold"/>
                                        <p:tgtEl>
                                          <p:spTgt spid="8551"/>
                                        </p:tgtEl>
                                        <p:attrNameLst>
                                          <p:attrName>style.rotation</p:attrName>
                                        </p:attrNameLst>
                                      </p:cBhvr>
                                      <p:tavLst>
                                        <p:tav tm="0">
                                          <p:val>
                                            <p:fltVal val="360"/>
                                          </p:val>
                                        </p:tav>
                                        <p:tav tm="100000">
                                          <p:val>
                                            <p:fltVal val="0"/>
                                          </p:val>
                                        </p:tav>
                                      </p:tavLst>
                                    </p:anim>
                                    <p:animEffect transition="in" filter="fade">
                                      <p:cBhvr>
                                        <p:cTn id="30" dur="500"/>
                                        <p:tgtEl>
                                          <p:spTgt spid="855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7437"/>
                                        </p:tgtEl>
                                        <p:attrNameLst>
                                          <p:attrName>style.visibility</p:attrName>
                                        </p:attrNameLst>
                                      </p:cBhvr>
                                      <p:to>
                                        <p:strVal val="visible"/>
                                      </p:to>
                                    </p:set>
                                    <p:anim calcmode="lin" valueType="num">
                                      <p:cBhvr>
                                        <p:cTn id="33" dur="500" fill="hold"/>
                                        <p:tgtEl>
                                          <p:spTgt spid="7437"/>
                                        </p:tgtEl>
                                        <p:attrNameLst>
                                          <p:attrName>ppt_w</p:attrName>
                                        </p:attrNameLst>
                                      </p:cBhvr>
                                      <p:tavLst>
                                        <p:tav tm="0">
                                          <p:val>
                                            <p:fltVal val="0"/>
                                          </p:val>
                                        </p:tav>
                                        <p:tav tm="100000">
                                          <p:val>
                                            <p:strVal val="#ppt_w"/>
                                          </p:val>
                                        </p:tav>
                                      </p:tavLst>
                                    </p:anim>
                                    <p:anim calcmode="lin" valueType="num">
                                      <p:cBhvr>
                                        <p:cTn id="34" dur="500" fill="hold"/>
                                        <p:tgtEl>
                                          <p:spTgt spid="7437"/>
                                        </p:tgtEl>
                                        <p:attrNameLst>
                                          <p:attrName>ppt_h</p:attrName>
                                        </p:attrNameLst>
                                      </p:cBhvr>
                                      <p:tavLst>
                                        <p:tav tm="0">
                                          <p:val>
                                            <p:fltVal val="0"/>
                                          </p:val>
                                        </p:tav>
                                        <p:tav tm="100000">
                                          <p:val>
                                            <p:strVal val="#ppt_h"/>
                                          </p:val>
                                        </p:tav>
                                      </p:tavLst>
                                    </p:anim>
                                    <p:anim calcmode="lin" valueType="num">
                                      <p:cBhvr>
                                        <p:cTn id="35" dur="500" fill="hold"/>
                                        <p:tgtEl>
                                          <p:spTgt spid="7437"/>
                                        </p:tgtEl>
                                        <p:attrNameLst>
                                          <p:attrName>style.rotation</p:attrName>
                                        </p:attrNameLst>
                                      </p:cBhvr>
                                      <p:tavLst>
                                        <p:tav tm="0">
                                          <p:val>
                                            <p:fltVal val="360"/>
                                          </p:val>
                                        </p:tav>
                                        <p:tav tm="100000">
                                          <p:val>
                                            <p:fltVal val="0"/>
                                          </p:val>
                                        </p:tav>
                                      </p:tavLst>
                                    </p:anim>
                                    <p:animEffect transition="in" filter="fade">
                                      <p:cBhvr>
                                        <p:cTn id="36" dur="500"/>
                                        <p:tgtEl>
                                          <p:spTgt spid="7437"/>
                                        </p:tgtEl>
                                      </p:cBhvr>
                                    </p:animEffect>
                                  </p:childTnLst>
                                </p:cTn>
                              </p:par>
                            </p:childTnLst>
                          </p:cTn>
                        </p:par>
                      </p:childTnLst>
                    </p:cTn>
                  </p:par>
                  <p:par>
                    <p:cTn id="37" fill="hold">
                      <p:stCondLst>
                        <p:cond delay="indefinite"/>
                      </p:stCondLst>
                      <p:childTnLst>
                        <p:par>
                          <p:cTn id="38" fill="hold">
                            <p:stCondLst>
                              <p:cond delay="0"/>
                            </p:stCondLst>
                            <p:childTnLst>
                              <p:par>
                                <p:cTn id="39" presetID="56" presetClass="entr" presetSubtype="0" fill="hold" grpId="0" nodeType="clickEffect">
                                  <p:stCondLst>
                                    <p:cond delay="0"/>
                                  </p:stCondLst>
                                  <p:iterate type="lt">
                                    <p:tmPct val="10000"/>
                                  </p:iterate>
                                  <p:childTnLst>
                                    <p:set>
                                      <p:cBhvr>
                                        <p:cTn id="40" dur="1" fill="hold">
                                          <p:stCondLst>
                                            <p:cond delay="0"/>
                                          </p:stCondLst>
                                        </p:cTn>
                                        <p:tgtEl>
                                          <p:spTgt spid="3103"/>
                                        </p:tgtEl>
                                        <p:attrNameLst>
                                          <p:attrName>style.visibility</p:attrName>
                                        </p:attrNameLst>
                                      </p:cBhvr>
                                      <p:to>
                                        <p:strVal val="visible"/>
                                      </p:to>
                                    </p:set>
                                    <p:anim by="(-#ppt_w*2)" calcmode="lin" valueType="num">
                                      <p:cBhvr rctx="PPT">
                                        <p:cTn id="41" dur="500" autoRev="1" fill="hold">
                                          <p:stCondLst>
                                            <p:cond delay="0"/>
                                          </p:stCondLst>
                                        </p:cTn>
                                        <p:tgtEl>
                                          <p:spTgt spid="3103"/>
                                        </p:tgtEl>
                                        <p:attrNameLst>
                                          <p:attrName>ppt_w</p:attrName>
                                        </p:attrNameLst>
                                      </p:cBhvr>
                                    </p:anim>
                                    <p:anim by="(#ppt_w*0.50)" calcmode="lin" valueType="num">
                                      <p:cBhvr>
                                        <p:cTn id="42" dur="500" decel="50000" autoRev="1" fill="hold">
                                          <p:stCondLst>
                                            <p:cond delay="0"/>
                                          </p:stCondLst>
                                        </p:cTn>
                                        <p:tgtEl>
                                          <p:spTgt spid="3103"/>
                                        </p:tgtEl>
                                        <p:attrNameLst>
                                          <p:attrName>ppt_x</p:attrName>
                                        </p:attrNameLst>
                                      </p:cBhvr>
                                    </p:anim>
                                    <p:anim from="(-#ppt_h/2)" to="(#ppt_y)" calcmode="lin" valueType="num">
                                      <p:cBhvr>
                                        <p:cTn id="43" dur="1000" fill="hold">
                                          <p:stCondLst>
                                            <p:cond delay="0"/>
                                          </p:stCondLst>
                                        </p:cTn>
                                        <p:tgtEl>
                                          <p:spTgt spid="3103"/>
                                        </p:tgtEl>
                                        <p:attrNameLst>
                                          <p:attrName>ppt_y</p:attrName>
                                        </p:attrNameLst>
                                      </p:cBhvr>
                                    </p:anim>
                                    <p:animRot by="21600000">
                                      <p:cBhvr>
                                        <p:cTn id="44" dur="1000" fill="hold">
                                          <p:stCondLst>
                                            <p:cond delay="0"/>
                                          </p:stCondLst>
                                        </p:cTn>
                                        <p:tgtEl>
                                          <p:spTgt spid="3103"/>
                                        </p:tgtEl>
                                        <p:attrNameLst>
                                          <p:attrName>r</p:attrName>
                                        </p:attrNameLst>
                                      </p:cBhvr>
                                    </p:animRot>
                                  </p:childTnLst>
                                </p:cTn>
                              </p:par>
                              <p:par>
                                <p:cTn id="45" presetID="56" presetClass="entr" presetSubtype="0" fill="hold" grpId="0" nodeType="withEffect">
                                  <p:stCondLst>
                                    <p:cond delay="0"/>
                                  </p:stCondLst>
                                  <p:iterate type="lt">
                                    <p:tmPct val="10000"/>
                                  </p:iterate>
                                  <p:childTnLst>
                                    <p:set>
                                      <p:cBhvr>
                                        <p:cTn id="46" dur="1" fill="hold">
                                          <p:stCondLst>
                                            <p:cond delay="0"/>
                                          </p:stCondLst>
                                        </p:cTn>
                                        <p:tgtEl>
                                          <p:spTgt spid="4218"/>
                                        </p:tgtEl>
                                        <p:attrNameLst>
                                          <p:attrName>style.visibility</p:attrName>
                                        </p:attrNameLst>
                                      </p:cBhvr>
                                      <p:to>
                                        <p:strVal val="visible"/>
                                      </p:to>
                                    </p:set>
                                    <p:anim by="(-#ppt_w*2)" calcmode="lin" valueType="num">
                                      <p:cBhvr rctx="PPT">
                                        <p:cTn id="47" dur="500" autoRev="1" fill="hold">
                                          <p:stCondLst>
                                            <p:cond delay="0"/>
                                          </p:stCondLst>
                                        </p:cTn>
                                        <p:tgtEl>
                                          <p:spTgt spid="4218"/>
                                        </p:tgtEl>
                                        <p:attrNameLst>
                                          <p:attrName>ppt_w</p:attrName>
                                        </p:attrNameLst>
                                      </p:cBhvr>
                                    </p:anim>
                                    <p:anim by="(#ppt_w*0.50)" calcmode="lin" valueType="num">
                                      <p:cBhvr>
                                        <p:cTn id="48" dur="500" decel="50000" autoRev="1" fill="hold">
                                          <p:stCondLst>
                                            <p:cond delay="0"/>
                                          </p:stCondLst>
                                        </p:cTn>
                                        <p:tgtEl>
                                          <p:spTgt spid="4218"/>
                                        </p:tgtEl>
                                        <p:attrNameLst>
                                          <p:attrName>ppt_x</p:attrName>
                                        </p:attrNameLst>
                                      </p:cBhvr>
                                    </p:anim>
                                    <p:anim from="(-#ppt_h/2)" to="(#ppt_y)" calcmode="lin" valueType="num">
                                      <p:cBhvr>
                                        <p:cTn id="49" dur="1000" fill="hold">
                                          <p:stCondLst>
                                            <p:cond delay="0"/>
                                          </p:stCondLst>
                                        </p:cTn>
                                        <p:tgtEl>
                                          <p:spTgt spid="4218"/>
                                        </p:tgtEl>
                                        <p:attrNameLst>
                                          <p:attrName>ppt_y</p:attrName>
                                        </p:attrNameLst>
                                      </p:cBhvr>
                                    </p:anim>
                                    <p:animRot by="21600000">
                                      <p:cBhvr>
                                        <p:cTn id="50" dur="1000" fill="hold">
                                          <p:stCondLst>
                                            <p:cond delay="0"/>
                                          </p:stCondLst>
                                        </p:cTn>
                                        <p:tgtEl>
                                          <p:spTgt spid="4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 grpId="0"/>
      <p:bldP spid="2050" grpId="0"/>
      <p:bldP spid="3103" grpId="0"/>
      <p:bldP spid="4218" grpId="0"/>
      <p:bldP spid="5271" grpId="0"/>
      <p:bldP spid="6385" grpId="0"/>
      <p:bldP spid="7437" grpId="0"/>
      <p:bldP spid="85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4" cstate="print">
            <a:alphaModFix/>
          </a:blip>
          <a:stretch>
            <a:fillRect/>
          </a:stretch>
        </p:blipFill>
        <p:spPr>
          <a:xfrm>
            <a:off x="664736" y="706560"/>
            <a:ext cx="23054526" cy="12638780"/>
          </a:xfrm>
          <a:prstGeom prst="rect">
            <a:avLst/>
          </a:prstGeom>
        </p:spPr>
      </p:pic>
      <p:pic>
        <p:nvPicPr>
          <p:cNvPr id="936" name="Picture" descr="Picture"/>
          <p:cNvPicPr>
            <a:picLocks noChangeAspect="1"/>
          </p:cNvPicPr>
          <p:nvPr/>
        </p:nvPicPr>
        <p:blipFill>
          <a:blip r:embed="rId5" cstate="print">
            <a:alphaModFix/>
          </a:blip>
          <a:stretch>
            <a:fillRect/>
          </a:stretch>
        </p:blipFill>
        <p:spPr>
          <a:xfrm rot="2400000">
            <a:off x="10070966" y="4160966"/>
            <a:ext cx="4242066" cy="4242066"/>
          </a:xfrm>
          <a:prstGeom prst="rect">
            <a:avLst/>
          </a:prstGeom>
        </p:spPr>
      </p:pic>
      <p:pic>
        <p:nvPicPr>
          <p:cNvPr id="1410" name="Picture" descr="Picture"/>
          <p:cNvPicPr>
            <a:picLocks noChangeAspect="1"/>
          </p:cNvPicPr>
          <p:nvPr/>
        </p:nvPicPr>
        <p:blipFill>
          <a:blip r:embed="rId6" cstate="print">
            <a:alphaModFix/>
          </a:blip>
          <a:stretch>
            <a:fillRect/>
          </a:stretch>
        </p:blipFill>
        <p:spPr>
          <a:xfrm>
            <a:off x="8469761" y="2559761"/>
            <a:ext cx="7444476" cy="7444476"/>
          </a:xfrm>
          <a:prstGeom prst="rect">
            <a:avLst/>
          </a:prstGeom>
        </p:spPr>
      </p:pic>
      <p:pic>
        <p:nvPicPr>
          <p:cNvPr id="1878" name="Picture" descr="Picture"/>
          <p:cNvPicPr>
            <a:picLocks noChangeAspect="1"/>
          </p:cNvPicPr>
          <p:nvPr/>
        </p:nvPicPr>
        <p:blipFill>
          <a:blip r:embed="rId7" cstate="print">
            <a:alphaModFix/>
          </a:blip>
          <a:stretch>
            <a:fillRect/>
          </a:stretch>
        </p:blipFill>
        <p:spPr>
          <a:xfrm>
            <a:off x="8469761" y="3293820"/>
            <a:ext cx="1377333" cy="1377333"/>
          </a:xfrm>
          <a:prstGeom prst="rect">
            <a:avLst/>
          </a:prstGeom>
        </p:spPr>
      </p:pic>
      <p:pic>
        <p:nvPicPr>
          <p:cNvPr id="2346" name="Picture" descr="Picture"/>
          <p:cNvPicPr>
            <a:picLocks noChangeAspect="1"/>
          </p:cNvPicPr>
          <p:nvPr/>
        </p:nvPicPr>
        <p:blipFill>
          <a:blip r:embed="rId8" cstate="print">
            <a:alphaModFix/>
          </a:blip>
          <a:stretch>
            <a:fillRect/>
          </a:stretch>
        </p:blipFill>
        <p:spPr>
          <a:xfrm>
            <a:off x="8469761" y="7845703"/>
            <a:ext cx="1424475" cy="1424475"/>
          </a:xfrm>
          <a:prstGeom prst="rect">
            <a:avLst/>
          </a:prstGeom>
        </p:spPr>
      </p:pic>
      <p:pic>
        <p:nvPicPr>
          <p:cNvPr id="2814" name="Picture" descr="Picture"/>
          <p:cNvPicPr>
            <a:picLocks noChangeAspect="1"/>
          </p:cNvPicPr>
          <p:nvPr/>
        </p:nvPicPr>
        <p:blipFill>
          <a:blip r:embed="rId9" cstate="print">
            <a:alphaModFix/>
          </a:blip>
          <a:stretch>
            <a:fillRect/>
          </a:stretch>
        </p:blipFill>
        <p:spPr>
          <a:xfrm>
            <a:off x="14487762" y="3293820"/>
            <a:ext cx="1426475" cy="1426475"/>
          </a:xfrm>
          <a:prstGeom prst="rect">
            <a:avLst/>
          </a:prstGeom>
        </p:spPr>
      </p:pic>
      <p:pic>
        <p:nvPicPr>
          <p:cNvPr id="3283" name="Picture" descr="Picture"/>
          <p:cNvPicPr>
            <a:picLocks noChangeAspect="1"/>
          </p:cNvPicPr>
          <p:nvPr/>
        </p:nvPicPr>
        <p:blipFill>
          <a:blip r:embed="rId10" cstate="print">
            <a:alphaModFix/>
          </a:blip>
          <a:stretch>
            <a:fillRect/>
          </a:stretch>
        </p:blipFill>
        <p:spPr>
          <a:xfrm>
            <a:off x="14528905" y="7845703"/>
            <a:ext cx="1385332" cy="1385332"/>
          </a:xfrm>
          <a:prstGeom prst="rect">
            <a:avLst/>
          </a:prstGeom>
        </p:spPr>
      </p:pic>
      <p:sp>
        <p:nvSpPr>
          <p:cNvPr id="3752" name="文本"/>
          <p:cNvSpPr>
            <a:spLocks noGrp="1"/>
          </p:cNvSpPr>
          <p:nvPr>
            <p:ph type="ctrTitle"/>
          </p:nvPr>
        </p:nvSpPr>
        <p:spPr>
          <a:xfrm>
            <a:off x="16534571" y="1999455"/>
            <a:ext cx="4498570" cy="1608192"/>
          </a:xfrm>
          <a:prstGeom prst="rect">
            <a:avLst/>
          </a:prstGeom>
        </p:spPr>
        <p:txBody>
          <a:bodyPr lIns="0" tIns="0" rIns="0" bIns="0">
            <a:noAutofit/>
          </a:bodyPr>
          <a:lstStyle/>
          <a:p>
            <a:pPr>
              <a:lnSpc>
                <a:spcPts val="6000"/>
              </a:lnSpc>
            </a:pPr>
            <a:r>
              <a:rPr kumimoji="1" lang="zh-CN" altLang="en-US" dirty="0">
                <a:solidFill>
                  <a:srgbClr val="000000"/>
                </a:solidFill>
                <a:latin typeface="微软雅黑" panose="020B0503020204020204" pitchFamily="34" charset="-122"/>
                <a:ea typeface="微软雅黑" panose="020B0503020204020204" pitchFamily="34" charset="-122"/>
              </a:rPr>
              <a:t>开放域中文知识图谱：</a:t>
            </a:r>
            <a:r>
              <a:rPr kumimoji="1" lang="en-US" altLang="zh-CN" dirty="0">
                <a:solidFill>
                  <a:srgbClr val="000000"/>
                </a:solidFill>
                <a:latin typeface="微软雅黑" panose="020B0503020204020204" pitchFamily="34" charset="-122"/>
                <a:ea typeface="微软雅黑" panose="020B0503020204020204" pitchFamily="34" charset="-122"/>
              </a:rPr>
              <a:t>《</a:t>
            </a:r>
            <a:r>
              <a:rPr kumimoji="1" lang="zh-CN" altLang="en-US" dirty="0">
                <a:solidFill>
                  <a:srgbClr val="000000"/>
                </a:solidFill>
                <a:latin typeface="微软雅黑" panose="020B0503020204020204" pitchFamily="34" charset="-122"/>
                <a:ea typeface="微软雅黑" panose="020B0503020204020204" pitchFamily="34" charset="-122"/>
              </a:rPr>
              <a:t>大词林</a:t>
            </a:r>
            <a:r>
              <a:rPr kumimoji="1" lang="en-US" altLang="zh-CN" dirty="0">
                <a:solidFill>
                  <a:srgbClr val="000000"/>
                </a:solidFill>
                <a:latin typeface="微软雅黑" panose="020B0503020204020204" pitchFamily="34" charset="-122"/>
                <a:ea typeface="微软雅黑" panose="020B0503020204020204" pitchFamily="34" charset="-122"/>
              </a:rPr>
              <a: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4866" name="文本"/>
          <p:cNvSpPr>
            <a:spLocks noGrp="1"/>
          </p:cNvSpPr>
          <p:nvPr>
            <p:ph type="ctrTitle"/>
          </p:nvPr>
        </p:nvSpPr>
        <p:spPr>
          <a:xfrm>
            <a:off x="16534571" y="4168297"/>
            <a:ext cx="5929998" cy="1212056"/>
          </a:xfrm>
          <a:prstGeom prst="rect">
            <a:avLst/>
          </a:prstGeom>
        </p:spPr>
        <p:txBody>
          <a:bodyPr lIns="0" tIns="0" rIns="0" bIns="0">
            <a:noAutofit/>
          </a:bodyPr>
          <a:lstStyle/>
          <a:p>
            <a:pPr>
              <a:lnSpc>
                <a:spcPts val="3600"/>
              </a:lnSpc>
            </a:pPr>
            <a:r>
              <a:rPr lang="zh-CN" altLang="zh-CN" sz="2800" dirty="0">
                <a:latin typeface="微软雅黑" panose="020B0503020204020204" pitchFamily="34" charset="-122"/>
                <a:ea typeface="微软雅黑" panose="020B0503020204020204" pitchFamily="34" charset="-122"/>
              </a:rPr>
              <a:t>《大词林》，由哈尔滨工业大学社会计算与信息检索研究中心推出，是一个自动构建的大规模开放域中文实体知识库。</a:t>
            </a:r>
            <a:endParaRPr kumimoji="1"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9195" name="文本"/>
          <p:cNvSpPr>
            <a:spLocks noGrp="1"/>
          </p:cNvSpPr>
          <p:nvPr>
            <p:ph type="ctrTitle"/>
          </p:nvPr>
        </p:nvSpPr>
        <p:spPr>
          <a:xfrm>
            <a:off x="2112992" y="8007289"/>
            <a:ext cx="6082965" cy="1212056"/>
          </a:xfrm>
          <a:prstGeom prst="rect">
            <a:avLst/>
          </a:prstGeom>
        </p:spPr>
        <p:txBody>
          <a:bodyPr lIns="0" tIns="0" rIns="0" bIns="0">
            <a:noAutofit/>
          </a:bodyPr>
          <a:lstStyle/>
          <a:p>
            <a:pPr>
              <a:lnSpc>
                <a:spcPts val="3600"/>
              </a:lnSpc>
            </a:pPr>
            <a:r>
              <a:rPr kumimoji="1" lang="zh-CN" altLang="en-US" sz="3200" dirty="0">
                <a:solidFill>
                  <a:srgbClr val="000000"/>
                </a:solidFill>
                <a:latin typeface="微软雅黑" panose="020B0503020204020204" pitchFamily="34" charset="-122"/>
                <a:ea typeface="微软雅黑" panose="020B0503020204020204" pitchFamily="34" charset="-122"/>
              </a:rPr>
              <a:t>       除此之外，还有我们常见的百度百科人物关系图、饿了么高校恋爱</a:t>
            </a:r>
            <a:r>
              <a:rPr kumimoji="1" lang="en-US" altLang="zh-CN" sz="3200" dirty="0">
                <a:solidFill>
                  <a:srgbClr val="000000"/>
                </a:solidFill>
                <a:latin typeface="微软雅黑" panose="020B0503020204020204" pitchFamily="34" charset="-122"/>
                <a:ea typeface="微软雅黑" panose="020B0503020204020204" pitchFamily="34" charset="-122"/>
              </a:rPr>
              <a:t>CP</a:t>
            </a:r>
            <a:r>
              <a:rPr kumimoji="1" lang="zh-CN" altLang="en-US" sz="3200" dirty="0">
                <a:solidFill>
                  <a:srgbClr val="000000"/>
                </a:solidFill>
                <a:latin typeface="微软雅黑" panose="020B0503020204020204" pitchFamily="34" charset="-122"/>
                <a:ea typeface="微软雅黑" panose="020B0503020204020204" pitchFamily="34" charset="-122"/>
              </a:rPr>
              <a:t>地图等也运用了知识图谱的形式。</a:t>
            </a:r>
          </a:p>
        </p:txBody>
      </p:sp>
      <p:sp>
        <p:nvSpPr>
          <p:cNvPr id="10247" name="文本"/>
          <p:cNvSpPr>
            <a:spLocks noGrp="1"/>
          </p:cNvSpPr>
          <p:nvPr>
            <p:ph type="ctrTitle"/>
          </p:nvPr>
        </p:nvSpPr>
        <p:spPr>
          <a:xfrm>
            <a:off x="3477619" y="3297338"/>
            <a:ext cx="4498570" cy="624606"/>
          </a:xfrm>
          <a:prstGeom prst="rect">
            <a:avLst/>
          </a:prstGeom>
        </p:spPr>
        <p:txBody>
          <a:bodyPr lIns="0" tIns="0" rIns="0" bIns="0">
            <a:noAutofit/>
          </a:bodyPr>
          <a:lstStyle/>
          <a:p>
            <a:pPr algn="r">
              <a:lnSpc>
                <a:spcPts val="6000"/>
              </a:lnSpc>
            </a:pPr>
            <a:r>
              <a:rPr lang="en-US" altLang="zh-CN" dirty="0"/>
              <a:t>NLPIR </a:t>
            </a:r>
            <a:endParaRPr kumimoji="1" lang="zh-CN" altLang="en-US" sz="2000" dirty="0">
              <a:solidFill>
                <a:srgbClr val="000000"/>
              </a:solidFill>
            </a:endParaRPr>
          </a:p>
        </p:txBody>
      </p:sp>
      <p:sp>
        <p:nvSpPr>
          <p:cNvPr id="11361" name="文本"/>
          <p:cNvSpPr>
            <a:spLocks noGrp="1"/>
          </p:cNvSpPr>
          <p:nvPr>
            <p:ph type="ctrTitle"/>
          </p:nvPr>
        </p:nvSpPr>
        <p:spPr>
          <a:xfrm>
            <a:off x="1893413" y="4235893"/>
            <a:ext cx="6082858" cy="2948677"/>
          </a:xfrm>
          <a:prstGeom prst="rect">
            <a:avLst/>
          </a:prstGeom>
        </p:spPr>
        <p:txBody>
          <a:bodyPr lIns="0" tIns="0" rIns="0" bIns="0">
            <a:noAutofit/>
          </a:bodyPr>
          <a:lstStyle/>
          <a:p>
            <a:pPr>
              <a:lnSpc>
                <a:spcPts val="36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中科院计算所研制的中文词法分析系统，从</a:t>
            </a:r>
            <a:r>
              <a:rPr lang="en-US" altLang="zh-CN" sz="2400" dirty="0">
                <a:latin typeface="微软雅黑" panose="020B0503020204020204" pitchFamily="34" charset="-122"/>
                <a:ea typeface="微软雅黑" panose="020B0503020204020204" pitchFamily="34" charset="-122"/>
              </a:rPr>
              <a:t>2009</a:t>
            </a:r>
            <a:r>
              <a:rPr lang="zh-CN" altLang="zh-CN" sz="2400" dirty="0">
                <a:latin typeface="微软雅黑" panose="020B0503020204020204" pitchFamily="34" charset="-122"/>
                <a:ea typeface="微软雅黑" panose="020B0503020204020204" pitchFamily="34" charset="-122"/>
              </a:rPr>
              <a:t>年调整命名为</a:t>
            </a:r>
            <a:r>
              <a:rPr lang="en-US" altLang="zh-CN" sz="2400" dirty="0">
                <a:latin typeface="微软雅黑" panose="020B0503020204020204" pitchFamily="34" charset="-122"/>
                <a:ea typeface="微软雅黑" panose="020B0503020204020204" pitchFamily="34" charset="-122"/>
              </a:rPr>
              <a:t>NLPIR</a:t>
            </a:r>
            <a:r>
              <a:rPr lang="zh-CN" altLang="zh-CN" sz="2400" dirty="0">
                <a:latin typeface="微软雅黑" panose="020B0503020204020204" pitchFamily="34" charset="-122"/>
                <a:ea typeface="微软雅黑" panose="020B0503020204020204" pitchFamily="34" charset="-122"/>
              </a:rPr>
              <a:t>分词系统。</a:t>
            </a:r>
            <a:br>
              <a:rPr lang="en-US" altLang="zh-CN" sz="2400" dirty="0">
                <a:latin typeface="微软雅黑" panose="020B0503020204020204" pitchFamily="34" charset="-122"/>
                <a:ea typeface="微软雅黑" panose="020B0503020204020204" pitchFamily="34" charset="-122"/>
              </a:rPr>
            </a:br>
            <a:r>
              <a:rPr lang="zh-CN" altLang="zh-CN" sz="2400" dirty="0">
                <a:latin typeface="微软雅黑" panose="020B0503020204020204" pitchFamily="34" charset="-122"/>
                <a:ea typeface="微软雅黑" panose="020B0503020204020204" pitchFamily="34" charset="-122"/>
              </a:rPr>
              <a:t>主要功能包括：中文分词、词频统计、词性标注、命名实体识别、新词识别、新增微博分词与关键词提取功能</a:t>
            </a:r>
            <a:br>
              <a:rPr lang="zh-CN" altLang="zh-CN" sz="2400" dirty="0">
                <a:latin typeface="微软雅黑" panose="020B0503020204020204" pitchFamily="34" charset="-122"/>
                <a:ea typeface="微软雅黑" panose="020B0503020204020204" pitchFamily="34" charset="-122"/>
              </a:rPr>
            </a:b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1"/>
          <a:stretch>
            <a:fillRect/>
          </a:stretch>
        </p:blipFill>
        <p:spPr>
          <a:xfrm>
            <a:off x="17212018" y="6787771"/>
            <a:ext cx="5759949" cy="51140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wheel(1)">
                                      <p:cBhvr>
                                        <p:cTn id="7" dur="2000"/>
                                        <p:tgtEl>
                                          <p:spTgt spid="1024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361"/>
                                        </p:tgtEl>
                                        <p:attrNameLst>
                                          <p:attrName>style.visibility</p:attrName>
                                        </p:attrNameLst>
                                      </p:cBhvr>
                                      <p:to>
                                        <p:strVal val="visible"/>
                                      </p:to>
                                    </p:set>
                                    <p:animEffect transition="in" filter="wheel(1)">
                                      <p:cBhvr>
                                        <p:cTn id="10" dur="2000"/>
                                        <p:tgtEl>
                                          <p:spTgt spid="11361"/>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3752"/>
                                        </p:tgtEl>
                                        <p:attrNameLst>
                                          <p:attrName>style.visibility</p:attrName>
                                        </p:attrNameLst>
                                      </p:cBhvr>
                                      <p:to>
                                        <p:strVal val="visible"/>
                                      </p:to>
                                    </p:set>
                                    <p:anim calcmode="lin" valueType="num">
                                      <p:cBhvr>
                                        <p:cTn id="15" dur="500" fill="hold"/>
                                        <p:tgtEl>
                                          <p:spTgt spid="3752"/>
                                        </p:tgtEl>
                                        <p:attrNameLst>
                                          <p:attrName>ppt_w</p:attrName>
                                        </p:attrNameLst>
                                      </p:cBhvr>
                                      <p:tavLst>
                                        <p:tav tm="0">
                                          <p:val>
                                            <p:fltVal val="0"/>
                                          </p:val>
                                        </p:tav>
                                        <p:tav tm="100000">
                                          <p:val>
                                            <p:strVal val="#ppt_w"/>
                                          </p:val>
                                        </p:tav>
                                      </p:tavLst>
                                    </p:anim>
                                    <p:anim calcmode="lin" valueType="num">
                                      <p:cBhvr>
                                        <p:cTn id="16" dur="500" fill="hold"/>
                                        <p:tgtEl>
                                          <p:spTgt spid="375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4866"/>
                                        </p:tgtEl>
                                        <p:attrNameLst>
                                          <p:attrName>style.visibility</p:attrName>
                                        </p:attrNameLst>
                                      </p:cBhvr>
                                      <p:to>
                                        <p:strVal val="visible"/>
                                      </p:to>
                                    </p:set>
                                    <p:anim calcmode="lin" valueType="num">
                                      <p:cBhvr>
                                        <p:cTn id="19" dur="500" fill="hold"/>
                                        <p:tgtEl>
                                          <p:spTgt spid="4866"/>
                                        </p:tgtEl>
                                        <p:attrNameLst>
                                          <p:attrName>ppt_w</p:attrName>
                                        </p:attrNameLst>
                                      </p:cBhvr>
                                      <p:tavLst>
                                        <p:tav tm="0">
                                          <p:val>
                                            <p:fltVal val="0"/>
                                          </p:val>
                                        </p:tav>
                                        <p:tav tm="100000">
                                          <p:val>
                                            <p:strVal val="#ppt_w"/>
                                          </p:val>
                                        </p:tav>
                                      </p:tavLst>
                                    </p:anim>
                                    <p:anim calcmode="lin" valueType="num">
                                      <p:cBhvr>
                                        <p:cTn id="20" dur="500" fill="hold"/>
                                        <p:tgtEl>
                                          <p:spTgt spid="486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1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2" presetClass="emph" presetSubtype="0" fill="hold" nodeType="clickEffect">
                                  <p:stCondLst>
                                    <p:cond delay="0"/>
                                  </p:stCondLst>
                                  <p:childTnLst>
                                    <p:animRot by="120000">
                                      <p:cBhvr>
                                        <p:cTn id="28" dur="100" fill="hold">
                                          <p:stCondLst>
                                            <p:cond delay="0"/>
                                          </p:stCondLst>
                                        </p:cTn>
                                        <p:tgtEl>
                                          <p:spTgt spid="3"/>
                                        </p:tgtEl>
                                        <p:attrNameLst>
                                          <p:attrName>r</p:attrName>
                                        </p:attrNameLst>
                                      </p:cBhvr>
                                    </p:animRot>
                                    <p:animRot by="-240000">
                                      <p:cBhvr>
                                        <p:cTn id="29" dur="200" fill="hold">
                                          <p:stCondLst>
                                            <p:cond delay="200"/>
                                          </p:stCondLst>
                                        </p:cTn>
                                        <p:tgtEl>
                                          <p:spTgt spid="3"/>
                                        </p:tgtEl>
                                        <p:attrNameLst>
                                          <p:attrName>r</p:attrName>
                                        </p:attrNameLst>
                                      </p:cBhvr>
                                    </p:animRot>
                                    <p:animRot by="240000">
                                      <p:cBhvr>
                                        <p:cTn id="30" dur="200" fill="hold">
                                          <p:stCondLst>
                                            <p:cond delay="400"/>
                                          </p:stCondLst>
                                        </p:cTn>
                                        <p:tgtEl>
                                          <p:spTgt spid="3"/>
                                        </p:tgtEl>
                                        <p:attrNameLst>
                                          <p:attrName>r</p:attrName>
                                        </p:attrNameLst>
                                      </p:cBhvr>
                                    </p:animRot>
                                    <p:animRot by="-240000">
                                      <p:cBhvr>
                                        <p:cTn id="31" dur="200" fill="hold">
                                          <p:stCondLst>
                                            <p:cond delay="600"/>
                                          </p:stCondLst>
                                        </p:cTn>
                                        <p:tgtEl>
                                          <p:spTgt spid="3"/>
                                        </p:tgtEl>
                                        <p:attrNameLst>
                                          <p:attrName>r</p:attrName>
                                        </p:attrNameLst>
                                      </p:cBhvr>
                                    </p:animRot>
                                    <p:animRot by="120000">
                                      <p:cBhvr>
                                        <p:cTn id="3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2" grpId="0"/>
      <p:bldP spid="4866" grpId="0"/>
      <p:bldP spid="9195" grpId="0"/>
      <p:bldP spid="10247" grpId="0"/>
      <p:bldP spid="113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5</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4640152" cy="1126113"/>
          </a:xfrm>
          <a:prstGeom prst="rect">
            <a:avLst/>
          </a:prstGeom>
        </p:spPr>
        <p:txBody>
          <a:bodyPr lIns="0" tIns="0" rIns="0" bIns="0">
            <a:noAutofit/>
          </a:bodyPr>
          <a:lstStyle/>
          <a:p>
            <a:pPr algn="l">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产品服务</a:t>
            </a:r>
          </a:p>
        </p:txBody>
      </p:sp>
      <p:sp>
        <p:nvSpPr>
          <p:cNvPr id="4474" name="文本"/>
          <p:cNvSpPr>
            <a:spLocks noGrp="1"/>
          </p:cNvSpPr>
          <p:nvPr>
            <p:ph type="ctrTitle"/>
          </p:nvPr>
        </p:nvSpPr>
        <p:spPr>
          <a:xfrm>
            <a:off x="6118204" y="7184489"/>
            <a:ext cx="12147590" cy="402306"/>
          </a:xfrm>
          <a:prstGeom prst="rect">
            <a:avLst/>
          </a:prstGeom>
        </p:spPr>
        <p:txBody>
          <a:bodyPr lIns="0" tIns="0" rIns="0" bIns="0">
            <a:noAutofit/>
          </a:bodyPr>
          <a:lstStyle/>
          <a:p>
            <a:pPr algn="l">
              <a:lnSpc>
                <a:spcPts val="5331"/>
              </a:lnSpc>
            </a:pPr>
            <a:r>
              <a:rPr lang="zh-CN" altLang="en-US" sz="4442" b="0" i="0" u="none" spc="0" dirty="0">
                <a:solidFill>
                  <a:srgbClr val="FAA041">
                    <a:alpha val="100000"/>
                  </a:srgbClr>
                </a:solidFill>
                <a:latin typeface="Cinzel-Bold" charset="-122"/>
                <a:ea typeface="Cinzel-Bold" charset="-122"/>
                <a:cs typeface="Cinzel-Bold" charset="-122"/>
              </a:rPr>
              <a:t>Product </a:t>
            </a:r>
            <a:r>
              <a:rPr lang="en-US" altLang="zh-CN" sz="4442" b="0" i="0" u="none" spc="0" dirty="0">
                <a:solidFill>
                  <a:srgbClr val="FAA041">
                    <a:alpha val="100000"/>
                  </a:srgbClr>
                </a:solidFill>
                <a:latin typeface="Cinzel-Bold" charset="-122"/>
                <a:ea typeface="Cinzel-Bold" charset="-122"/>
                <a:cs typeface="Cinzel-Bold" charset="-122"/>
              </a:rPr>
              <a:t>service.</a:t>
            </a: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3" name="图片 2"/>
          <p:cNvPicPr>
            <a:picLocks noChangeAspect="1"/>
          </p:cNvPicPr>
          <p:nvPr/>
        </p:nvPicPr>
        <p:blipFill>
          <a:blip r:embed="rId4"/>
          <a:stretch>
            <a:fillRect/>
          </a:stretch>
        </p:blipFill>
        <p:spPr>
          <a:xfrm>
            <a:off x="9828171" y="2104236"/>
            <a:ext cx="4727656" cy="10254352"/>
          </a:xfrm>
          <a:prstGeom prst="rect">
            <a:avLst/>
          </a:prstGeom>
        </p:spPr>
      </p:pic>
      <p:pic>
        <p:nvPicPr>
          <p:cNvPr id="4" name="图片 3"/>
          <p:cNvPicPr>
            <a:picLocks noChangeAspect="1"/>
          </p:cNvPicPr>
          <p:nvPr/>
        </p:nvPicPr>
        <p:blipFill>
          <a:blip r:embed="rId5"/>
          <a:stretch>
            <a:fillRect/>
          </a:stretch>
        </p:blipFill>
        <p:spPr>
          <a:xfrm>
            <a:off x="13861466" y="4572001"/>
            <a:ext cx="3573701" cy="1459262"/>
          </a:xfrm>
          <a:prstGeom prst="rect">
            <a:avLst/>
          </a:prstGeom>
        </p:spPr>
      </p:pic>
      <p:pic>
        <p:nvPicPr>
          <p:cNvPr id="5" name="图片 4"/>
          <p:cNvPicPr>
            <a:picLocks noChangeAspect="1"/>
          </p:cNvPicPr>
          <p:nvPr/>
        </p:nvPicPr>
        <p:blipFill>
          <a:blip r:embed="rId6"/>
          <a:stretch>
            <a:fillRect/>
          </a:stretch>
        </p:blipFill>
        <p:spPr>
          <a:xfrm>
            <a:off x="17389101" y="2104236"/>
            <a:ext cx="4733631" cy="10254352"/>
          </a:xfrm>
          <a:prstGeom prst="rect">
            <a:avLst/>
          </a:prstGeom>
        </p:spPr>
      </p:pic>
      <p:sp>
        <p:nvSpPr>
          <p:cNvPr id="6" name="文本框 5"/>
          <p:cNvSpPr txBox="1"/>
          <p:nvPr/>
        </p:nvSpPr>
        <p:spPr>
          <a:xfrm>
            <a:off x="1695450" y="2895600"/>
            <a:ext cx="7924800" cy="7540526"/>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该平台的主要界面是一个知识图谱，内容由百度</a:t>
            </a:r>
            <a:r>
              <a:rPr lang="en-US" altLang="zh-CN" sz="4400" dirty="0">
                <a:latin typeface="微软雅黑" panose="020B0503020204020204" pitchFamily="34" charset="-122"/>
                <a:ea typeface="微软雅黑" panose="020B0503020204020204" pitchFamily="34" charset="-122"/>
              </a:rPr>
              <a:t>API</a:t>
            </a:r>
            <a:r>
              <a:rPr lang="zh-CN" altLang="en-US" sz="4400" dirty="0">
                <a:latin typeface="微软雅黑" panose="020B0503020204020204" pitchFamily="34" charset="-122"/>
                <a:ea typeface="微软雅黑" panose="020B0503020204020204" pitchFamily="34" charset="-122"/>
              </a:rPr>
              <a:t>接入，用户可以跟随知识图谱的线路学习。学习一段时间后，平台将会针对用户生成一个个性化词云，用于总结所学内容。在传统的课堂中进行应用时，知识图谱将随老师的讲解而展开（具体展开三级：上一级</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当前级</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下一级）。从而避免了传统课堂知识结构混乱的情况。</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4" name="图片 3"/>
          <p:cNvPicPr>
            <a:picLocks noChangeAspect="1"/>
          </p:cNvPicPr>
          <p:nvPr/>
        </p:nvPicPr>
        <p:blipFill>
          <a:blip r:embed="rId4"/>
          <a:stretch>
            <a:fillRect/>
          </a:stretch>
        </p:blipFill>
        <p:spPr>
          <a:xfrm>
            <a:off x="2190751" y="876299"/>
            <a:ext cx="5981700" cy="11963400"/>
          </a:xfrm>
          <a:prstGeom prst="rect">
            <a:avLst/>
          </a:prstGeom>
        </p:spPr>
      </p:pic>
      <p:pic>
        <p:nvPicPr>
          <p:cNvPr id="6" name="图片 5"/>
          <p:cNvPicPr>
            <a:picLocks noChangeAspect="1"/>
          </p:cNvPicPr>
          <p:nvPr/>
        </p:nvPicPr>
        <p:blipFill>
          <a:blip r:embed="rId5"/>
          <a:stretch>
            <a:fillRect/>
          </a:stretch>
        </p:blipFill>
        <p:spPr>
          <a:xfrm>
            <a:off x="14823572" y="1663758"/>
            <a:ext cx="8681456" cy="10388484"/>
          </a:xfrm>
          <a:prstGeom prst="rect">
            <a:avLst/>
          </a:prstGeom>
        </p:spPr>
      </p:pic>
      <p:sp>
        <p:nvSpPr>
          <p:cNvPr id="7" name="文本框 6"/>
          <p:cNvSpPr txBox="1"/>
          <p:nvPr/>
        </p:nvSpPr>
        <p:spPr>
          <a:xfrm>
            <a:off x="9737928" y="1781445"/>
            <a:ext cx="3570208" cy="9372600"/>
          </a:xfrm>
          <a:prstGeom prst="rect">
            <a:avLst/>
          </a:prstGeom>
          <a:noFill/>
        </p:spPr>
        <p:txBody>
          <a:bodyPr vert="eaVert" wrap="square" rtlCol="0">
            <a:spAutoFit/>
          </a:bodyPr>
          <a:lstStyle/>
          <a:p>
            <a:r>
              <a:rPr lang="zh-CN" altLang="en-US" sz="4400" dirty="0">
                <a:latin typeface="微软雅黑" panose="020B0503020204020204" pitchFamily="34" charset="-122"/>
                <a:ea typeface="微软雅黑" panose="020B0503020204020204" pitchFamily="34" charset="-122"/>
              </a:rPr>
              <a:t>        与此同时，老师可以通过学生在该平台上进行的投票及反馈实时跟踪学生学习进度及学习情况。在课下时，学生可以通过上节课中选取的重要词汇组成的词云来回顾课堂内容</a:t>
            </a:r>
            <a:r>
              <a:rPr lang="zh-CN" altLang="en-US" dirty="0"/>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455801"/>
            <a:ext cx="23054526" cy="12638780"/>
          </a:xfrm>
          <a:prstGeom prst="rect">
            <a:avLst/>
          </a:prstGeom>
        </p:spPr>
      </p:pic>
      <p:pic>
        <p:nvPicPr>
          <p:cNvPr id="3" name="图片 2"/>
          <p:cNvPicPr>
            <a:picLocks noChangeAspect="1"/>
          </p:cNvPicPr>
          <p:nvPr/>
        </p:nvPicPr>
        <p:blipFill>
          <a:blip r:embed="rId4"/>
          <a:stretch>
            <a:fillRect/>
          </a:stretch>
        </p:blipFill>
        <p:spPr>
          <a:xfrm>
            <a:off x="1717221" y="1093514"/>
            <a:ext cx="5310480" cy="11528970"/>
          </a:xfrm>
          <a:prstGeom prst="rect">
            <a:avLst/>
          </a:prstGeom>
        </p:spPr>
      </p:pic>
      <p:pic>
        <p:nvPicPr>
          <p:cNvPr id="4" name="图片 3"/>
          <p:cNvPicPr>
            <a:picLocks noChangeAspect="1"/>
          </p:cNvPicPr>
          <p:nvPr/>
        </p:nvPicPr>
        <p:blipFill>
          <a:blip r:embed="rId5"/>
          <a:stretch>
            <a:fillRect/>
          </a:stretch>
        </p:blipFill>
        <p:spPr>
          <a:xfrm>
            <a:off x="9317078" y="1093514"/>
            <a:ext cx="5322095" cy="11528970"/>
          </a:xfrm>
          <a:prstGeom prst="rect">
            <a:avLst/>
          </a:prstGeom>
        </p:spPr>
      </p:pic>
      <p:pic>
        <p:nvPicPr>
          <p:cNvPr id="5" name="图片 4"/>
          <p:cNvPicPr>
            <a:picLocks noChangeAspect="1"/>
          </p:cNvPicPr>
          <p:nvPr/>
        </p:nvPicPr>
        <p:blipFill>
          <a:blip r:embed="rId6"/>
          <a:stretch>
            <a:fillRect/>
          </a:stretch>
        </p:blipFill>
        <p:spPr>
          <a:xfrm>
            <a:off x="5867400" y="3723971"/>
            <a:ext cx="4400550" cy="3117057"/>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63787" y="727578"/>
            <a:ext cx="8306914" cy="4606422"/>
          </a:xfrm>
          <a:prstGeom prst="rect">
            <a:avLst/>
          </a:prstGeom>
        </p:spPr>
      </p:pic>
      <p:sp>
        <p:nvSpPr>
          <p:cNvPr id="9" name="文本框 8"/>
          <p:cNvSpPr txBox="1"/>
          <p:nvPr/>
        </p:nvSpPr>
        <p:spPr>
          <a:xfrm>
            <a:off x="15354300" y="6372493"/>
            <a:ext cx="7562850" cy="4832092"/>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当用户在”通用“界面中搜索“桥梁支撑”时，展开的图谱将有“讲解视频”、”具体且多样的工图展示“、“购物链接”、“相关文献”以及计算器等实用工具，于此同时，用户也可以自己设定所需内容。</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anim calcmode="lin" valueType="num">
                                      <p:cBhvr>
                                        <p:cTn id="22" dur="2000" fill="hold"/>
                                        <p:tgtEl>
                                          <p:spTgt spid="4"/>
                                        </p:tgtEl>
                                        <p:attrNameLst>
                                          <p:attrName>ppt_w</p:attrName>
                                        </p:attrNameLst>
                                      </p:cBhvr>
                                      <p:tavLst>
                                        <p:tav tm="0" fmla="#ppt_w*sin(2.5*pi*$)">
                                          <p:val>
                                            <p:fltVal val="0"/>
                                          </p:val>
                                        </p:tav>
                                        <p:tav tm="100000">
                                          <p:val>
                                            <p:fltVal val="1"/>
                                          </p:val>
                                        </p:tav>
                                      </p:tavLst>
                                    </p:anim>
                                    <p:anim calcmode="lin" valueType="num">
                                      <p:cBhvr>
                                        <p:cTn id="23"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3"/>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41" presetClass="entr" presetSubtype="0" fill="hold" grpId="0" nodeType="clickEffect">
                                  <p:stCondLst>
                                    <p:cond delay="0"/>
                                  </p:stCondLst>
                                  <p:iterate type="lt">
                                    <p:tmPct val="10000"/>
                                  </p:iterate>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9"/>
                                        </p:tgtEl>
                                        <p:attrNameLst>
                                          <p:attrName>ppt_y</p:attrName>
                                        </p:attrNameLst>
                                      </p:cBhvr>
                                      <p:tavLst>
                                        <p:tav tm="0">
                                          <p:val>
                                            <p:strVal val="#ppt_y"/>
                                          </p:val>
                                        </p:tav>
                                        <p:tav tm="100000">
                                          <p:val>
                                            <p:strVal val="#ppt_y"/>
                                          </p:val>
                                        </p:tav>
                                      </p:tavLst>
                                    </p:anim>
                                    <p:anim calcmode="lin" valueType="num">
                                      <p:cBhvr>
                                        <p:cTn id="3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53153" y="-1418724"/>
            <a:ext cx="24533427" cy="16448548"/>
          </a:xfrm>
          <a:prstGeom prst="rect">
            <a:avLst/>
          </a:prstGeom>
        </p:spPr>
      </p:pic>
      <p:pic>
        <p:nvPicPr>
          <p:cNvPr id="470" name="Picture" descr="Picture"/>
          <p:cNvPicPr>
            <a:picLocks noChangeAspect="1"/>
          </p:cNvPicPr>
          <p:nvPr/>
        </p:nvPicPr>
        <p:blipFill>
          <a:blip r:embed="rId3" cstate="print">
            <a:alphaModFix amt="19000"/>
          </a:blip>
          <a:stretch>
            <a:fillRect/>
          </a:stretch>
        </p:blipFill>
        <p:spPr>
          <a:xfrm>
            <a:off x="-78471" y="0"/>
            <a:ext cx="24384061" cy="13860977"/>
          </a:xfrm>
          <a:prstGeom prst="rect">
            <a:avLst/>
          </a:prstGeom>
        </p:spPr>
      </p:pic>
      <p:pic>
        <p:nvPicPr>
          <p:cNvPr id="926" name="Picture" descr="Picture"/>
          <p:cNvPicPr>
            <a:picLocks noChangeAspect="1"/>
          </p:cNvPicPr>
          <p:nvPr/>
        </p:nvPicPr>
        <p:blipFill>
          <a:blip r:embed="rId4" cstate="print">
            <a:alphaModFix/>
          </a:blip>
          <a:stretch>
            <a:fillRect/>
          </a:stretch>
        </p:blipFill>
        <p:spPr>
          <a:xfrm>
            <a:off x="494348" y="1223170"/>
            <a:ext cx="10164926" cy="10164926"/>
          </a:xfrm>
          <a:prstGeom prst="rect">
            <a:avLst/>
          </a:prstGeom>
        </p:spPr>
      </p:pic>
      <p:sp>
        <p:nvSpPr>
          <p:cNvPr id="1394" name="文本"/>
          <p:cNvSpPr>
            <a:spLocks noGrp="1"/>
          </p:cNvSpPr>
          <p:nvPr>
            <p:ph type="ctrTitle"/>
          </p:nvPr>
        </p:nvSpPr>
        <p:spPr>
          <a:xfrm>
            <a:off x="3906662" y="5589485"/>
            <a:ext cx="3340299" cy="1492994"/>
          </a:xfrm>
          <a:prstGeom prst="rect">
            <a:avLst/>
          </a:prstGeom>
        </p:spPr>
        <p:txBody>
          <a:bodyPr lIns="0" tIns="0" rIns="0" bIns="0">
            <a:noAutofit/>
          </a:bodyPr>
          <a:lstStyle/>
          <a:p>
            <a:pPr algn="ctr">
              <a:lnSpc>
                <a:spcPts val="15600"/>
              </a:lnSpc>
            </a:pPr>
            <a:r>
              <a:rPr lang="zh-CN" altLang="en-US" sz="13000" b="0" i="0" u="none" spc="0" dirty="0">
                <a:solidFill>
                  <a:srgbClr val="FFFFFF">
                    <a:alpha val="100000"/>
                  </a:srgbClr>
                </a:solidFill>
                <a:latin typeface="Microsoft YaHei" charset="-122"/>
                <a:ea typeface="Microsoft YaHei" charset="-122"/>
                <a:cs typeface="Microsoft YaHei" charset="-122"/>
              </a:rPr>
              <a:t>目录</a:t>
            </a:r>
            <a:endParaRPr kumimoji="1" lang="zh-CN" altLang="en-US" sz="2000" dirty="0">
              <a:solidFill>
                <a:srgbClr val="000000"/>
              </a:solidFill>
            </a:endParaRPr>
          </a:p>
        </p:txBody>
      </p:sp>
      <p:pic>
        <p:nvPicPr>
          <p:cNvPr id="2403" name="Picture" descr="Picture"/>
          <p:cNvPicPr>
            <a:picLocks noChangeAspect="1"/>
          </p:cNvPicPr>
          <p:nvPr/>
        </p:nvPicPr>
        <p:blipFill>
          <a:blip r:embed="rId4" cstate="print">
            <a:alphaModFix/>
          </a:blip>
          <a:stretch>
            <a:fillRect/>
          </a:stretch>
        </p:blipFill>
        <p:spPr>
          <a:xfrm>
            <a:off x="17154906" y="1620713"/>
            <a:ext cx="1441772" cy="1441772"/>
          </a:xfrm>
          <a:prstGeom prst="rect">
            <a:avLst/>
          </a:prstGeom>
        </p:spPr>
      </p:pic>
      <p:pic>
        <p:nvPicPr>
          <p:cNvPr id="2872" name="Picture" descr="Picture"/>
          <p:cNvPicPr>
            <a:picLocks noChangeAspect="1"/>
          </p:cNvPicPr>
          <p:nvPr/>
        </p:nvPicPr>
        <p:blipFill>
          <a:blip r:embed="rId4" cstate="print">
            <a:alphaModFix/>
          </a:blip>
          <a:stretch>
            <a:fillRect/>
          </a:stretch>
        </p:blipFill>
        <p:spPr>
          <a:xfrm rot="9300000">
            <a:off x="17154906" y="1625582"/>
            <a:ext cx="1441772" cy="1441772"/>
          </a:xfrm>
          <a:prstGeom prst="rect">
            <a:avLst/>
          </a:prstGeom>
        </p:spPr>
      </p:pic>
      <p:pic>
        <p:nvPicPr>
          <p:cNvPr id="3347" name="Picture" descr="Picture"/>
          <p:cNvPicPr>
            <a:picLocks noChangeAspect="1"/>
          </p:cNvPicPr>
          <p:nvPr/>
        </p:nvPicPr>
        <p:blipFill>
          <a:blip r:embed="rId4" cstate="print">
            <a:alphaModFix/>
          </a:blip>
          <a:stretch>
            <a:fillRect/>
          </a:stretch>
        </p:blipFill>
        <p:spPr>
          <a:xfrm>
            <a:off x="17097012" y="3867450"/>
            <a:ext cx="1441772" cy="1441772"/>
          </a:xfrm>
          <a:prstGeom prst="rect">
            <a:avLst/>
          </a:prstGeom>
        </p:spPr>
      </p:pic>
      <p:pic>
        <p:nvPicPr>
          <p:cNvPr id="3816" name="Picture" descr="Picture"/>
          <p:cNvPicPr>
            <a:picLocks noChangeAspect="1"/>
          </p:cNvPicPr>
          <p:nvPr/>
        </p:nvPicPr>
        <p:blipFill>
          <a:blip r:embed="rId4" cstate="print">
            <a:alphaModFix/>
          </a:blip>
          <a:stretch>
            <a:fillRect/>
          </a:stretch>
        </p:blipFill>
        <p:spPr>
          <a:xfrm rot="9300000">
            <a:off x="17097014" y="3871247"/>
            <a:ext cx="1441772" cy="1441772"/>
          </a:xfrm>
          <a:prstGeom prst="rect">
            <a:avLst/>
          </a:prstGeom>
        </p:spPr>
      </p:pic>
      <p:pic>
        <p:nvPicPr>
          <p:cNvPr id="4291" name="Picture" descr="Picture"/>
          <p:cNvPicPr>
            <a:picLocks noChangeAspect="1"/>
          </p:cNvPicPr>
          <p:nvPr/>
        </p:nvPicPr>
        <p:blipFill>
          <a:blip r:embed="rId4" cstate="print">
            <a:alphaModFix/>
          </a:blip>
          <a:stretch>
            <a:fillRect/>
          </a:stretch>
        </p:blipFill>
        <p:spPr>
          <a:xfrm>
            <a:off x="17077082" y="6061747"/>
            <a:ext cx="1441772" cy="1441772"/>
          </a:xfrm>
          <a:prstGeom prst="rect">
            <a:avLst/>
          </a:prstGeom>
        </p:spPr>
      </p:pic>
      <p:pic>
        <p:nvPicPr>
          <p:cNvPr id="4760" name="Picture" descr="Picture"/>
          <p:cNvPicPr>
            <a:picLocks noChangeAspect="1"/>
          </p:cNvPicPr>
          <p:nvPr/>
        </p:nvPicPr>
        <p:blipFill>
          <a:blip r:embed="rId4" cstate="print">
            <a:alphaModFix/>
          </a:blip>
          <a:stretch>
            <a:fillRect/>
          </a:stretch>
        </p:blipFill>
        <p:spPr>
          <a:xfrm rot="9300000">
            <a:off x="17077084" y="6064121"/>
            <a:ext cx="1441772" cy="1441772"/>
          </a:xfrm>
          <a:prstGeom prst="rect">
            <a:avLst/>
          </a:prstGeom>
        </p:spPr>
      </p:pic>
      <p:pic>
        <p:nvPicPr>
          <p:cNvPr id="5235" name="Picture" descr="Picture"/>
          <p:cNvPicPr>
            <a:picLocks noChangeAspect="1"/>
          </p:cNvPicPr>
          <p:nvPr/>
        </p:nvPicPr>
        <p:blipFill>
          <a:blip r:embed="rId4" cstate="print">
            <a:alphaModFix/>
          </a:blip>
          <a:stretch>
            <a:fillRect/>
          </a:stretch>
        </p:blipFill>
        <p:spPr>
          <a:xfrm>
            <a:off x="17059491" y="8313912"/>
            <a:ext cx="1441772" cy="1441772"/>
          </a:xfrm>
          <a:prstGeom prst="rect">
            <a:avLst/>
          </a:prstGeom>
        </p:spPr>
      </p:pic>
      <p:pic>
        <p:nvPicPr>
          <p:cNvPr id="5704" name="Picture" descr="Picture"/>
          <p:cNvPicPr>
            <a:picLocks noChangeAspect="1"/>
          </p:cNvPicPr>
          <p:nvPr/>
        </p:nvPicPr>
        <p:blipFill>
          <a:blip r:embed="rId4" cstate="print">
            <a:alphaModFix/>
          </a:blip>
          <a:stretch>
            <a:fillRect/>
          </a:stretch>
        </p:blipFill>
        <p:spPr>
          <a:xfrm rot="9300000">
            <a:off x="17059492" y="8321879"/>
            <a:ext cx="1441772" cy="1441772"/>
          </a:xfrm>
          <a:prstGeom prst="rect">
            <a:avLst/>
          </a:prstGeom>
        </p:spPr>
      </p:pic>
      <p:sp>
        <p:nvSpPr>
          <p:cNvPr id="6179" name="文本"/>
          <p:cNvSpPr>
            <a:spLocks noGrp="1"/>
          </p:cNvSpPr>
          <p:nvPr>
            <p:ph type="ctrTitle"/>
          </p:nvPr>
        </p:nvSpPr>
        <p:spPr>
          <a:xfrm>
            <a:off x="19021240" y="1807642"/>
            <a:ext cx="6405237" cy="978296"/>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市场计划</a:t>
            </a:r>
            <a:endParaRPr kumimoji="1" lang="zh-CN" altLang="en-US" sz="2000" dirty="0">
              <a:solidFill>
                <a:srgbClr val="000000"/>
              </a:solidFill>
            </a:endParaRPr>
          </a:p>
        </p:txBody>
      </p:sp>
      <p:sp>
        <p:nvSpPr>
          <p:cNvPr id="7186" name="文本"/>
          <p:cNvSpPr>
            <a:spLocks noGrp="1"/>
          </p:cNvSpPr>
          <p:nvPr>
            <p:ph type="ctrTitle"/>
          </p:nvPr>
        </p:nvSpPr>
        <p:spPr>
          <a:xfrm>
            <a:off x="19021240" y="3811206"/>
            <a:ext cx="4772571" cy="987226"/>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营销策略</a:t>
            </a:r>
            <a:endParaRPr kumimoji="1" lang="zh-CN" altLang="en-US" sz="2000" dirty="0">
              <a:solidFill>
                <a:srgbClr val="000000"/>
              </a:solidFill>
            </a:endParaRPr>
          </a:p>
        </p:txBody>
      </p:sp>
      <p:sp>
        <p:nvSpPr>
          <p:cNvPr id="8193" name="文本"/>
          <p:cNvSpPr>
            <a:spLocks noGrp="1"/>
          </p:cNvSpPr>
          <p:nvPr>
            <p:ph type="ctrTitle"/>
          </p:nvPr>
        </p:nvSpPr>
        <p:spPr>
          <a:xfrm>
            <a:off x="12340152" y="6365620"/>
            <a:ext cx="4772571" cy="985242"/>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市场分析</a:t>
            </a:r>
            <a:endParaRPr kumimoji="1" lang="zh-CN" altLang="en-US" sz="2000" dirty="0">
              <a:solidFill>
                <a:srgbClr val="000000"/>
              </a:solidFill>
            </a:endParaRPr>
          </a:p>
        </p:txBody>
      </p:sp>
      <p:sp>
        <p:nvSpPr>
          <p:cNvPr id="9200" name="文本"/>
          <p:cNvSpPr>
            <a:spLocks noGrp="1"/>
          </p:cNvSpPr>
          <p:nvPr>
            <p:ph type="ctrTitle"/>
          </p:nvPr>
        </p:nvSpPr>
        <p:spPr>
          <a:xfrm>
            <a:off x="12344961" y="10956855"/>
            <a:ext cx="4772571" cy="986234"/>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产品服务</a:t>
            </a:r>
            <a:endParaRPr kumimoji="1" lang="zh-CN" altLang="en-US" sz="2000" dirty="0">
              <a:solidFill>
                <a:srgbClr val="000000"/>
              </a:solidFill>
            </a:endParaRPr>
          </a:p>
        </p:txBody>
      </p:sp>
      <p:sp>
        <p:nvSpPr>
          <p:cNvPr id="10207" name="文本"/>
          <p:cNvSpPr>
            <a:spLocks noGrp="1"/>
          </p:cNvSpPr>
          <p:nvPr>
            <p:ph type="ctrTitle"/>
          </p:nvPr>
        </p:nvSpPr>
        <p:spPr>
          <a:xfrm>
            <a:off x="19021240" y="6217156"/>
            <a:ext cx="4772571" cy="992187"/>
          </a:xfrm>
          <a:prstGeom prst="rect">
            <a:avLst/>
          </a:prstGeom>
        </p:spPr>
        <p:txBody>
          <a:bodyPr lIns="0" tIns="0" rIns="0" bIns="0">
            <a:noAutofit/>
          </a:bodyPr>
          <a:lstStyle/>
          <a:p>
            <a:pPr algn="l">
              <a:lnSpc>
                <a:spcPts val="9600"/>
              </a:lnSpc>
            </a:pPr>
            <a:r>
              <a:rPr kumimoji="1" lang="zh-CN" altLang="en-US" sz="8000" dirty="0">
                <a:solidFill>
                  <a:schemeClr val="bg1"/>
                </a:solidFill>
                <a:latin typeface="微软雅黑" panose="020B0503020204020204" pitchFamily="34" charset="-122"/>
                <a:ea typeface="微软雅黑" panose="020B0503020204020204" pitchFamily="34" charset="-122"/>
              </a:rPr>
              <a:t>财务融资</a:t>
            </a:r>
          </a:p>
        </p:txBody>
      </p:sp>
      <p:pic>
        <p:nvPicPr>
          <p:cNvPr id="11216" name="Picture" descr="Picture"/>
          <p:cNvPicPr>
            <a:picLocks noChangeAspect="1"/>
          </p:cNvPicPr>
          <p:nvPr/>
        </p:nvPicPr>
        <p:blipFill>
          <a:blip r:embed="rId4" cstate="print">
            <a:alphaModFix/>
          </a:blip>
          <a:stretch>
            <a:fillRect/>
          </a:stretch>
        </p:blipFill>
        <p:spPr>
          <a:xfrm>
            <a:off x="17059491" y="10579639"/>
            <a:ext cx="1441772" cy="1441772"/>
          </a:xfrm>
          <a:prstGeom prst="rect">
            <a:avLst/>
          </a:prstGeom>
        </p:spPr>
      </p:pic>
      <p:pic>
        <p:nvPicPr>
          <p:cNvPr id="11687" name="Picture" descr="Picture"/>
          <p:cNvPicPr>
            <a:picLocks noChangeAspect="1"/>
          </p:cNvPicPr>
          <p:nvPr/>
        </p:nvPicPr>
        <p:blipFill>
          <a:blip r:embed="rId4" cstate="print">
            <a:alphaModFix/>
          </a:blip>
          <a:stretch>
            <a:fillRect/>
          </a:stretch>
        </p:blipFill>
        <p:spPr>
          <a:xfrm rot="9300000">
            <a:off x="17059491" y="10584468"/>
            <a:ext cx="1441772" cy="1441772"/>
          </a:xfrm>
          <a:prstGeom prst="rect">
            <a:avLst/>
          </a:prstGeom>
        </p:spPr>
      </p:pic>
      <p:pic>
        <p:nvPicPr>
          <p:cNvPr id="4" name="图片 3"/>
          <p:cNvPicPr>
            <a:picLocks noChangeAspect="1"/>
          </p:cNvPicPr>
          <p:nvPr/>
        </p:nvPicPr>
        <p:blipFill>
          <a:blip r:embed="rId5"/>
          <a:stretch>
            <a:fillRect/>
          </a:stretch>
        </p:blipFill>
        <p:spPr>
          <a:xfrm>
            <a:off x="10133160" y="1381396"/>
            <a:ext cx="1926503" cy="1920406"/>
          </a:xfrm>
          <a:prstGeom prst="rect">
            <a:avLst/>
          </a:prstGeom>
        </p:spPr>
      </p:pic>
      <p:pic>
        <p:nvPicPr>
          <p:cNvPr id="5" name="图片 4"/>
          <p:cNvPicPr>
            <a:picLocks noChangeAspect="1"/>
          </p:cNvPicPr>
          <p:nvPr/>
        </p:nvPicPr>
        <p:blipFill>
          <a:blip r:embed="rId5"/>
          <a:stretch>
            <a:fillRect/>
          </a:stretch>
        </p:blipFill>
        <p:spPr>
          <a:xfrm>
            <a:off x="10133160" y="1386264"/>
            <a:ext cx="1926503" cy="1920406"/>
          </a:xfrm>
          <a:prstGeom prst="rect">
            <a:avLst/>
          </a:prstGeom>
        </p:spPr>
      </p:pic>
      <p:pic>
        <p:nvPicPr>
          <p:cNvPr id="9" name="图片 8"/>
          <p:cNvPicPr>
            <a:picLocks noChangeAspect="1"/>
          </p:cNvPicPr>
          <p:nvPr/>
        </p:nvPicPr>
        <p:blipFill>
          <a:blip r:embed="rId5"/>
          <a:stretch>
            <a:fillRect/>
          </a:stretch>
        </p:blipFill>
        <p:spPr>
          <a:xfrm>
            <a:off x="10187056" y="3612840"/>
            <a:ext cx="1926503" cy="1920406"/>
          </a:xfrm>
          <a:prstGeom prst="rect">
            <a:avLst/>
          </a:prstGeom>
        </p:spPr>
      </p:pic>
      <p:pic>
        <p:nvPicPr>
          <p:cNvPr id="10" name="图片 9"/>
          <p:cNvPicPr>
            <a:picLocks noChangeAspect="1"/>
          </p:cNvPicPr>
          <p:nvPr/>
        </p:nvPicPr>
        <p:blipFill>
          <a:blip r:embed="rId5"/>
          <a:stretch>
            <a:fillRect/>
          </a:stretch>
        </p:blipFill>
        <p:spPr>
          <a:xfrm>
            <a:off x="10187057" y="3612887"/>
            <a:ext cx="1926503" cy="1920406"/>
          </a:xfrm>
          <a:prstGeom prst="rect">
            <a:avLst/>
          </a:prstGeom>
        </p:spPr>
      </p:pic>
      <p:pic>
        <p:nvPicPr>
          <p:cNvPr id="12" name="图片 11"/>
          <p:cNvPicPr>
            <a:picLocks noChangeAspect="1"/>
          </p:cNvPicPr>
          <p:nvPr/>
        </p:nvPicPr>
        <p:blipFill>
          <a:blip r:embed="rId6"/>
          <a:stretch>
            <a:fillRect/>
          </a:stretch>
        </p:blipFill>
        <p:spPr>
          <a:xfrm>
            <a:off x="9963812" y="10265959"/>
            <a:ext cx="2152075" cy="2139881"/>
          </a:xfrm>
          <a:prstGeom prst="rect">
            <a:avLst/>
          </a:prstGeom>
        </p:spPr>
      </p:pic>
      <p:pic>
        <p:nvPicPr>
          <p:cNvPr id="13" name="图片 12"/>
          <p:cNvPicPr>
            <a:picLocks noChangeAspect="1"/>
          </p:cNvPicPr>
          <p:nvPr/>
        </p:nvPicPr>
        <p:blipFill>
          <a:blip r:embed="rId6"/>
          <a:stretch>
            <a:fillRect/>
          </a:stretch>
        </p:blipFill>
        <p:spPr>
          <a:xfrm>
            <a:off x="9950333" y="10265959"/>
            <a:ext cx="2152075" cy="2139881"/>
          </a:xfrm>
          <a:prstGeom prst="rect">
            <a:avLst/>
          </a:prstGeom>
        </p:spPr>
      </p:pic>
      <p:sp>
        <p:nvSpPr>
          <p:cNvPr id="14" name="文本框 13"/>
          <p:cNvSpPr txBox="1"/>
          <p:nvPr/>
        </p:nvSpPr>
        <p:spPr>
          <a:xfrm>
            <a:off x="12226343" y="1678030"/>
            <a:ext cx="4418861"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项目概述</a:t>
            </a:r>
          </a:p>
        </p:txBody>
      </p:sp>
      <p:sp>
        <p:nvSpPr>
          <p:cNvPr id="15" name="文本框 14"/>
          <p:cNvSpPr txBox="1"/>
          <p:nvPr/>
        </p:nvSpPr>
        <p:spPr>
          <a:xfrm>
            <a:off x="12340152" y="3986931"/>
            <a:ext cx="4367547"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团队介绍</a:t>
            </a:r>
          </a:p>
        </p:txBody>
      </p:sp>
      <p:sp>
        <p:nvSpPr>
          <p:cNvPr id="16" name="文本框 15"/>
          <p:cNvSpPr txBox="1"/>
          <p:nvPr/>
        </p:nvSpPr>
        <p:spPr>
          <a:xfrm>
            <a:off x="12226343" y="8647954"/>
            <a:ext cx="4373502"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竞争分析</a:t>
            </a:r>
          </a:p>
        </p:txBody>
      </p:sp>
      <p:sp>
        <p:nvSpPr>
          <p:cNvPr id="17" name="文本框 16"/>
          <p:cNvSpPr txBox="1"/>
          <p:nvPr/>
        </p:nvSpPr>
        <p:spPr>
          <a:xfrm>
            <a:off x="19020643" y="8432245"/>
            <a:ext cx="4773168"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风险对策</a:t>
            </a:r>
          </a:p>
        </p:txBody>
      </p:sp>
      <p:sp>
        <p:nvSpPr>
          <p:cNvPr id="18" name="文本框 17"/>
          <p:cNvSpPr txBox="1"/>
          <p:nvPr/>
        </p:nvSpPr>
        <p:spPr>
          <a:xfrm>
            <a:off x="19048023" y="10726376"/>
            <a:ext cx="4242816"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总结</a:t>
            </a:r>
          </a:p>
        </p:txBody>
      </p:sp>
      <p:pic>
        <p:nvPicPr>
          <p:cNvPr id="36" name="图片 35">
            <a:extLst>
              <a:ext uri="{FF2B5EF4-FFF2-40B4-BE49-F238E27FC236}">
                <a16:creationId xmlns:a16="http://schemas.microsoft.com/office/drawing/2014/main" id="{38B53955-4A16-4AFF-929A-71DD4797C570}"/>
              </a:ext>
            </a:extLst>
          </p:cNvPr>
          <p:cNvPicPr>
            <a:picLocks noChangeAspect="1"/>
          </p:cNvPicPr>
          <p:nvPr/>
        </p:nvPicPr>
        <p:blipFill>
          <a:blip r:embed="rId6"/>
          <a:stretch>
            <a:fillRect/>
          </a:stretch>
        </p:blipFill>
        <p:spPr>
          <a:xfrm>
            <a:off x="10029783" y="7953353"/>
            <a:ext cx="2152075" cy="2139881"/>
          </a:xfrm>
          <a:prstGeom prst="rect">
            <a:avLst/>
          </a:prstGeom>
        </p:spPr>
      </p:pic>
      <p:pic>
        <p:nvPicPr>
          <p:cNvPr id="37" name="图片 36">
            <a:extLst>
              <a:ext uri="{FF2B5EF4-FFF2-40B4-BE49-F238E27FC236}">
                <a16:creationId xmlns:a16="http://schemas.microsoft.com/office/drawing/2014/main" id="{9CDA7A95-962B-4F1F-BDBC-3E19CD10AD9D}"/>
              </a:ext>
            </a:extLst>
          </p:cNvPr>
          <p:cNvPicPr>
            <a:picLocks noChangeAspect="1"/>
          </p:cNvPicPr>
          <p:nvPr/>
        </p:nvPicPr>
        <p:blipFill>
          <a:blip r:embed="rId6"/>
          <a:stretch>
            <a:fillRect/>
          </a:stretch>
        </p:blipFill>
        <p:spPr>
          <a:xfrm>
            <a:off x="10020373" y="7972824"/>
            <a:ext cx="2152075" cy="2139881"/>
          </a:xfrm>
          <a:prstGeom prst="rect">
            <a:avLst/>
          </a:prstGeom>
        </p:spPr>
      </p:pic>
      <p:pic>
        <p:nvPicPr>
          <p:cNvPr id="38" name="图片 37">
            <a:extLst>
              <a:ext uri="{FF2B5EF4-FFF2-40B4-BE49-F238E27FC236}">
                <a16:creationId xmlns:a16="http://schemas.microsoft.com/office/drawing/2014/main" id="{7BD4C1F4-8131-43FC-AF4D-24D40F59772D}"/>
              </a:ext>
            </a:extLst>
          </p:cNvPr>
          <p:cNvPicPr>
            <a:picLocks noChangeAspect="1"/>
          </p:cNvPicPr>
          <p:nvPr/>
        </p:nvPicPr>
        <p:blipFill>
          <a:blip r:embed="rId5"/>
          <a:stretch>
            <a:fillRect/>
          </a:stretch>
        </p:blipFill>
        <p:spPr>
          <a:xfrm>
            <a:off x="10140304" y="5783120"/>
            <a:ext cx="1926503" cy="1920406"/>
          </a:xfrm>
          <a:prstGeom prst="rect">
            <a:avLst/>
          </a:prstGeom>
        </p:spPr>
      </p:pic>
      <p:pic>
        <p:nvPicPr>
          <p:cNvPr id="39" name="图片 38">
            <a:extLst>
              <a:ext uri="{FF2B5EF4-FFF2-40B4-BE49-F238E27FC236}">
                <a16:creationId xmlns:a16="http://schemas.microsoft.com/office/drawing/2014/main" id="{AE047BF8-6627-4072-950D-A29375CED281}"/>
              </a:ext>
            </a:extLst>
          </p:cNvPr>
          <p:cNvPicPr>
            <a:picLocks noChangeAspect="1"/>
          </p:cNvPicPr>
          <p:nvPr/>
        </p:nvPicPr>
        <p:blipFill>
          <a:blip r:embed="rId5"/>
          <a:stretch>
            <a:fillRect/>
          </a:stretch>
        </p:blipFill>
        <p:spPr>
          <a:xfrm>
            <a:off x="10140304" y="5762647"/>
            <a:ext cx="1926503" cy="19204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wheel(1)">
                                      <p:cBhvr>
                                        <p:cTn id="7" dur="2000"/>
                                        <p:tgtEl>
                                          <p:spTgt spid="9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par>
                                <p:cTn id="13" presetID="21"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par>
                                <p:cTn id="16" presetID="21" presetClass="entr" presetSubtype="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2000"/>
                                        <p:tgtEl>
                                          <p:spTgt spid="13"/>
                                        </p:tgtEl>
                                      </p:cBhvr>
                                    </p:animEffect>
                                  </p:childTnLst>
                                </p:cTn>
                              </p:par>
                              <p:par>
                                <p:cTn id="19" presetID="25" presetClass="entr" presetSubtype="0" fill="hold" grpId="0" nodeType="withEffect">
                                  <p:stCondLst>
                                    <p:cond delay="0"/>
                                  </p:stCondLst>
                                  <p:childTnLst>
                                    <p:set>
                                      <p:cBhvr>
                                        <p:cTn id="20" dur="1" fill="hold">
                                          <p:stCondLst>
                                            <p:cond delay="0"/>
                                          </p:stCondLst>
                                        </p:cTn>
                                        <p:tgtEl>
                                          <p:spTgt spid="9200"/>
                                        </p:tgtEl>
                                        <p:attrNameLst>
                                          <p:attrName>style.visibility</p:attrName>
                                        </p:attrNameLst>
                                      </p:cBhvr>
                                      <p:to>
                                        <p:strVal val="visible"/>
                                      </p:to>
                                    </p:set>
                                    <p:anim calcmode="lin" valueType="num">
                                      <p:cBhvr>
                                        <p:cTn id="21" dur="500" decel="50000" fill="hold">
                                          <p:stCondLst>
                                            <p:cond delay="0"/>
                                          </p:stCondLst>
                                        </p:cTn>
                                        <p:tgtEl>
                                          <p:spTgt spid="9200"/>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9200"/>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9200"/>
                                        </p:tgtEl>
                                        <p:attrNameLst>
                                          <p:attrName>ppt_w</p:attrName>
                                        </p:attrNameLst>
                                      </p:cBhvr>
                                      <p:tavLst>
                                        <p:tav tm="0">
                                          <p:val>
                                            <p:strVal val="#ppt_w*.05"/>
                                          </p:val>
                                        </p:tav>
                                        <p:tav tm="100000">
                                          <p:val>
                                            <p:strVal val="#ppt_w"/>
                                          </p:val>
                                        </p:tav>
                                      </p:tavLst>
                                    </p:anim>
                                    <p:anim calcmode="lin" valueType="num">
                                      <p:cBhvr>
                                        <p:cTn id="24" dur="1000" fill="hold"/>
                                        <p:tgtEl>
                                          <p:spTgt spid="9200"/>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9200"/>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9200"/>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9200"/>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9200"/>
                                        </p:tgtEl>
                                      </p:cBhvr>
                                    </p:animEffect>
                                  </p:childTnLst>
                                </p:cTn>
                              </p:par>
                              <p:par>
                                <p:cTn id="29" presetID="25"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34" dur="1000" fill="hold"/>
                                        <p:tgtEl>
                                          <p:spTgt spid="16"/>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16"/>
                                        </p:tgtEl>
                                      </p:cBhvr>
                                    </p:animEffect>
                                  </p:childTnLst>
                                </p:cTn>
                              </p:par>
                              <p:par>
                                <p:cTn id="39" presetID="25" presetClass="entr" presetSubtype="0" fill="hold" grpId="0" nodeType="withEffect">
                                  <p:stCondLst>
                                    <p:cond delay="0"/>
                                  </p:stCondLst>
                                  <p:childTnLst>
                                    <p:set>
                                      <p:cBhvr>
                                        <p:cTn id="40" dur="1" fill="hold">
                                          <p:stCondLst>
                                            <p:cond delay="0"/>
                                          </p:stCondLst>
                                        </p:cTn>
                                        <p:tgtEl>
                                          <p:spTgt spid="8193"/>
                                        </p:tgtEl>
                                        <p:attrNameLst>
                                          <p:attrName>style.visibility</p:attrName>
                                        </p:attrNameLst>
                                      </p:cBhvr>
                                      <p:to>
                                        <p:strVal val="visible"/>
                                      </p:to>
                                    </p:set>
                                    <p:anim calcmode="lin" valueType="num">
                                      <p:cBhvr>
                                        <p:cTn id="41" dur="500" decel="50000" fill="hold">
                                          <p:stCondLst>
                                            <p:cond delay="0"/>
                                          </p:stCondLst>
                                        </p:cTn>
                                        <p:tgtEl>
                                          <p:spTgt spid="8193"/>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8193"/>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8193"/>
                                        </p:tgtEl>
                                        <p:attrNameLst>
                                          <p:attrName>ppt_w</p:attrName>
                                        </p:attrNameLst>
                                      </p:cBhvr>
                                      <p:tavLst>
                                        <p:tav tm="0">
                                          <p:val>
                                            <p:strVal val="#ppt_w*.05"/>
                                          </p:val>
                                        </p:tav>
                                        <p:tav tm="100000">
                                          <p:val>
                                            <p:strVal val="#ppt_w"/>
                                          </p:val>
                                        </p:tav>
                                      </p:tavLst>
                                    </p:anim>
                                    <p:anim calcmode="lin" valueType="num">
                                      <p:cBhvr>
                                        <p:cTn id="44" dur="1000" fill="hold"/>
                                        <p:tgtEl>
                                          <p:spTgt spid="8193"/>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8193"/>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8193"/>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8193"/>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8193"/>
                                        </p:tgtEl>
                                      </p:cBhvr>
                                    </p:animEffect>
                                  </p:childTnLst>
                                </p:cTn>
                              </p:par>
                              <p:par>
                                <p:cTn id="49" presetID="25"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54" dur="1000" fill="hold"/>
                                        <p:tgtEl>
                                          <p:spTgt spid="15"/>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5"/>
                                        </p:tgtEl>
                                      </p:cBhvr>
                                    </p:animEffect>
                                  </p:childTnLst>
                                </p:cTn>
                              </p:par>
                              <p:par>
                                <p:cTn id="59" presetID="25"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62"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63"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64" dur="1000" fill="hold"/>
                                        <p:tgtEl>
                                          <p:spTgt spid="14"/>
                                        </p:tgtEl>
                                        <p:attrNameLst>
                                          <p:attrName>ppt_h</p:attrName>
                                        </p:attrNameLst>
                                      </p:cBhvr>
                                      <p:tavLst>
                                        <p:tav tm="0">
                                          <p:val>
                                            <p:strVal val="#ppt_h"/>
                                          </p:val>
                                        </p:tav>
                                        <p:tav tm="100000">
                                          <p:val>
                                            <p:strVal val="#ppt_h"/>
                                          </p:val>
                                        </p:tav>
                                      </p:tavLst>
                                    </p:anim>
                                    <p:anim calcmode="lin" valueType="num">
                                      <p:cBhvr>
                                        <p:cTn id="65"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66"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67"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68" dur="1000" decel="50000">
                                          <p:stCondLst>
                                            <p:cond delay="0"/>
                                          </p:stCondLst>
                                        </p:cTn>
                                        <p:tgtEl>
                                          <p:spTgt spid="14"/>
                                        </p:tgtEl>
                                      </p:cBhvr>
                                    </p:animEffect>
                                  </p:childTnLst>
                                </p:cTn>
                              </p:par>
                              <p:par>
                                <p:cTn id="69" presetID="21" presetClass="entr" presetSubtype="1" fill="hold" nodeType="withEffect">
                                  <p:stCondLst>
                                    <p:cond delay="0"/>
                                  </p:stCondLst>
                                  <p:childTnLst>
                                    <p:set>
                                      <p:cBhvr>
                                        <p:cTn id="70" dur="1" fill="hold">
                                          <p:stCondLst>
                                            <p:cond delay="0"/>
                                          </p:stCondLst>
                                        </p:cTn>
                                        <p:tgtEl>
                                          <p:spTgt spid="2872"/>
                                        </p:tgtEl>
                                        <p:attrNameLst>
                                          <p:attrName>style.visibility</p:attrName>
                                        </p:attrNameLst>
                                      </p:cBhvr>
                                      <p:to>
                                        <p:strVal val="visible"/>
                                      </p:to>
                                    </p:set>
                                    <p:animEffect transition="in" filter="wheel(1)">
                                      <p:cBhvr>
                                        <p:cTn id="71" dur="2000"/>
                                        <p:tgtEl>
                                          <p:spTgt spid="2872"/>
                                        </p:tgtEl>
                                      </p:cBhvr>
                                    </p:animEffect>
                                  </p:childTnLst>
                                </p:cTn>
                              </p:par>
                              <p:par>
                                <p:cTn id="72" presetID="21" presetClass="entr" presetSubtype="1" fill="hold" nodeType="withEffect">
                                  <p:stCondLst>
                                    <p:cond delay="0"/>
                                  </p:stCondLst>
                                  <p:childTnLst>
                                    <p:set>
                                      <p:cBhvr>
                                        <p:cTn id="73" dur="1" fill="hold">
                                          <p:stCondLst>
                                            <p:cond delay="0"/>
                                          </p:stCondLst>
                                        </p:cTn>
                                        <p:tgtEl>
                                          <p:spTgt spid="3816"/>
                                        </p:tgtEl>
                                        <p:attrNameLst>
                                          <p:attrName>style.visibility</p:attrName>
                                        </p:attrNameLst>
                                      </p:cBhvr>
                                      <p:to>
                                        <p:strVal val="visible"/>
                                      </p:to>
                                    </p:set>
                                    <p:animEffect transition="in" filter="wheel(1)">
                                      <p:cBhvr>
                                        <p:cTn id="74" dur="2000"/>
                                        <p:tgtEl>
                                          <p:spTgt spid="3816"/>
                                        </p:tgtEl>
                                      </p:cBhvr>
                                    </p:animEffect>
                                  </p:childTnLst>
                                </p:cTn>
                              </p:par>
                              <p:par>
                                <p:cTn id="75" presetID="21" presetClass="entr" presetSubtype="1" fill="hold" nodeType="withEffect">
                                  <p:stCondLst>
                                    <p:cond delay="0"/>
                                  </p:stCondLst>
                                  <p:childTnLst>
                                    <p:set>
                                      <p:cBhvr>
                                        <p:cTn id="76" dur="1" fill="hold">
                                          <p:stCondLst>
                                            <p:cond delay="0"/>
                                          </p:stCondLst>
                                        </p:cTn>
                                        <p:tgtEl>
                                          <p:spTgt spid="4760"/>
                                        </p:tgtEl>
                                        <p:attrNameLst>
                                          <p:attrName>style.visibility</p:attrName>
                                        </p:attrNameLst>
                                      </p:cBhvr>
                                      <p:to>
                                        <p:strVal val="visible"/>
                                      </p:to>
                                    </p:set>
                                    <p:animEffect transition="in" filter="wheel(1)">
                                      <p:cBhvr>
                                        <p:cTn id="77" dur="2000"/>
                                        <p:tgtEl>
                                          <p:spTgt spid="4760"/>
                                        </p:tgtEl>
                                      </p:cBhvr>
                                    </p:animEffect>
                                  </p:childTnLst>
                                </p:cTn>
                              </p:par>
                              <p:par>
                                <p:cTn id="78" presetID="21" presetClass="entr" presetSubtype="1" fill="hold" nodeType="withEffect">
                                  <p:stCondLst>
                                    <p:cond delay="0"/>
                                  </p:stCondLst>
                                  <p:childTnLst>
                                    <p:set>
                                      <p:cBhvr>
                                        <p:cTn id="79" dur="1" fill="hold">
                                          <p:stCondLst>
                                            <p:cond delay="0"/>
                                          </p:stCondLst>
                                        </p:cTn>
                                        <p:tgtEl>
                                          <p:spTgt spid="5704"/>
                                        </p:tgtEl>
                                        <p:attrNameLst>
                                          <p:attrName>style.visibility</p:attrName>
                                        </p:attrNameLst>
                                      </p:cBhvr>
                                      <p:to>
                                        <p:strVal val="visible"/>
                                      </p:to>
                                    </p:set>
                                    <p:animEffect transition="in" filter="wheel(1)">
                                      <p:cBhvr>
                                        <p:cTn id="80" dur="2000"/>
                                        <p:tgtEl>
                                          <p:spTgt spid="5704"/>
                                        </p:tgtEl>
                                      </p:cBhvr>
                                    </p:animEffect>
                                  </p:childTnLst>
                                </p:cTn>
                              </p:par>
                              <p:par>
                                <p:cTn id="81" presetID="21" presetClass="entr" presetSubtype="1" fill="hold" nodeType="withEffect">
                                  <p:stCondLst>
                                    <p:cond delay="0"/>
                                  </p:stCondLst>
                                  <p:childTnLst>
                                    <p:set>
                                      <p:cBhvr>
                                        <p:cTn id="82" dur="1" fill="hold">
                                          <p:stCondLst>
                                            <p:cond delay="0"/>
                                          </p:stCondLst>
                                        </p:cTn>
                                        <p:tgtEl>
                                          <p:spTgt spid="11687"/>
                                        </p:tgtEl>
                                        <p:attrNameLst>
                                          <p:attrName>style.visibility</p:attrName>
                                        </p:attrNameLst>
                                      </p:cBhvr>
                                      <p:to>
                                        <p:strVal val="visible"/>
                                      </p:to>
                                    </p:set>
                                    <p:animEffect transition="in" filter="wheel(1)">
                                      <p:cBhvr>
                                        <p:cTn id="83" dur="2000"/>
                                        <p:tgtEl>
                                          <p:spTgt spid="11687"/>
                                        </p:tgtEl>
                                      </p:cBhvr>
                                    </p:animEffect>
                                  </p:childTnLst>
                                </p:cTn>
                              </p:par>
                              <p:par>
                                <p:cTn id="84" presetID="25"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p:cTn id="86"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7"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88"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89" dur="1000" fill="hold"/>
                                        <p:tgtEl>
                                          <p:spTgt spid="18"/>
                                        </p:tgtEl>
                                        <p:attrNameLst>
                                          <p:attrName>ppt_h</p:attrName>
                                        </p:attrNameLst>
                                      </p:cBhvr>
                                      <p:tavLst>
                                        <p:tav tm="0">
                                          <p:val>
                                            <p:strVal val="#ppt_h"/>
                                          </p:val>
                                        </p:tav>
                                        <p:tav tm="100000">
                                          <p:val>
                                            <p:strVal val="#ppt_h"/>
                                          </p:val>
                                        </p:tav>
                                      </p:tavLst>
                                    </p:anim>
                                    <p:anim calcmode="lin" valueType="num">
                                      <p:cBhvr>
                                        <p:cTn id="90"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91"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92"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93" dur="1000" decel="50000">
                                          <p:stCondLst>
                                            <p:cond delay="0"/>
                                          </p:stCondLst>
                                        </p:cTn>
                                        <p:tgtEl>
                                          <p:spTgt spid="18"/>
                                        </p:tgtEl>
                                      </p:cBhvr>
                                    </p:animEffect>
                                  </p:childTnLst>
                                </p:cTn>
                              </p:par>
                              <p:par>
                                <p:cTn id="94" presetID="25" presetClass="entr" presetSubtype="0"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 calcmode="lin" valueType="num">
                                      <p:cBhvr>
                                        <p:cTn id="96"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97"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8"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99" dur="1000" fill="hold"/>
                                        <p:tgtEl>
                                          <p:spTgt spid="17"/>
                                        </p:tgtEl>
                                        <p:attrNameLst>
                                          <p:attrName>ppt_h</p:attrName>
                                        </p:attrNameLst>
                                      </p:cBhvr>
                                      <p:tavLst>
                                        <p:tav tm="0">
                                          <p:val>
                                            <p:strVal val="#ppt_h"/>
                                          </p:val>
                                        </p:tav>
                                        <p:tav tm="100000">
                                          <p:val>
                                            <p:strVal val="#ppt_h"/>
                                          </p:val>
                                        </p:tav>
                                      </p:tavLst>
                                    </p:anim>
                                    <p:anim calcmode="lin" valueType="num">
                                      <p:cBhvr>
                                        <p:cTn id="100"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101"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102"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103" dur="1000" decel="50000">
                                          <p:stCondLst>
                                            <p:cond delay="0"/>
                                          </p:stCondLst>
                                        </p:cTn>
                                        <p:tgtEl>
                                          <p:spTgt spid="17"/>
                                        </p:tgtEl>
                                      </p:cBhvr>
                                    </p:animEffect>
                                  </p:childTnLst>
                                </p:cTn>
                              </p:par>
                              <p:par>
                                <p:cTn id="104" presetID="25" presetClass="entr" presetSubtype="0" fill="hold" grpId="0" nodeType="withEffect">
                                  <p:stCondLst>
                                    <p:cond delay="0"/>
                                  </p:stCondLst>
                                  <p:childTnLst>
                                    <p:set>
                                      <p:cBhvr>
                                        <p:cTn id="105" dur="1" fill="hold">
                                          <p:stCondLst>
                                            <p:cond delay="0"/>
                                          </p:stCondLst>
                                        </p:cTn>
                                        <p:tgtEl>
                                          <p:spTgt spid="10207"/>
                                        </p:tgtEl>
                                        <p:attrNameLst>
                                          <p:attrName>style.visibility</p:attrName>
                                        </p:attrNameLst>
                                      </p:cBhvr>
                                      <p:to>
                                        <p:strVal val="visible"/>
                                      </p:to>
                                    </p:set>
                                    <p:anim calcmode="lin" valueType="num">
                                      <p:cBhvr>
                                        <p:cTn id="106" dur="500" decel="50000" fill="hold">
                                          <p:stCondLst>
                                            <p:cond delay="0"/>
                                          </p:stCondLst>
                                        </p:cTn>
                                        <p:tgtEl>
                                          <p:spTgt spid="10207"/>
                                        </p:tgtEl>
                                        <p:attrNameLst>
                                          <p:attrName>style.rotation</p:attrName>
                                        </p:attrNameLst>
                                      </p:cBhvr>
                                      <p:tavLst>
                                        <p:tav tm="0">
                                          <p:val>
                                            <p:fltVal val="-90"/>
                                          </p:val>
                                        </p:tav>
                                        <p:tav tm="100000">
                                          <p:val>
                                            <p:fltVal val="0"/>
                                          </p:val>
                                        </p:tav>
                                      </p:tavLst>
                                    </p:anim>
                                    <p:anim calcmode="lin" valueType="num">
                                      <p:cBhvr>
                                        <p:cTn id="107" dur="500" decel="50000" fill="hold">
                                          <p:stCondLst>
                                            <p:cond delay="0"/>
                                          </p:stCondLst>
                                        </p:cTn>
                                        <p:tgtEl>
                                          <p:spTgt spid="10207"/>
                                        </p:tgtEl>
                                        <p:attrNameLst>
                                          <p:attrName>ppt_w</p:attrName>
                                        </p:attrNameLst>
                                      </p:cBhvr>
                                      <p:tavLst>
                                        <p:tav tm="0">
                                          <p:val>
                                            <p:strVal val="#ppt_w"/>
                                          </p:val>
                                        </p:tav>
                                        <p:tav tm="100000">
                                          <p:val>
                                            <p:strVal val="#ppt_w*.05"/>
                                          </p:val>
                                        </p:tav>
                                      </p:tavLst>
                                    </p:anim>
                                    <p:anim calcmode="lin" valueType="num">
                                      <p:cBhvr>
                                        <p:cTn id="108" dur="500" accel="50000" fill="hold">
                                          <p:stCondLst>
                                            <p:cond delay="500"/>
                                          </p:stCondLst>
                                        </p:cTn>
                                        <p:tgtEl>
                                          <p:spTgt spid="10207"/>
                                        </p:tgtEl>
                                        <p:attrNameLst>
                                          <p:attrName>ppt_w</p:attrName>
                                        </p:attrNameLst>
                                      </p:cBhvr>
                                      <p:tavLst>
                                        <p:tav tm="0">
                                          <p:val>
                                            <p:strVal val="#ppt_w*.05"/>
                                          </p:val>
                                        </p:tav>
                                        <p:tav tm="100000">
                                          <p:val>
                                            <p:strVal val="#ppt_w"/>
                                          </p:val>
                                        </p:tav>
                                      </p:tavLst>
                                    </p:anim>
                                    <p:anim calcmode="lin" valueType="num">
                                      <p:cBhvr>
                                        <p:cTn id="109" dur="1000" fill="hold"/>
                                        <p:tgtEl>
                                          <p:spTgt spid="10207"/>
                                        </p:tgtEl>
                                        <p:attrNameLst>
                                          <p:attrName>ppt_h</p:attrName>
                                        </p:attrNameLst>
                                      </p:cBhvr>
                                      <p:tavLst>
                                        <p:tav tm="0">
                                          <p:val>
                                            <p:strVal val="#ppt_h"/>
                                          </p:val>
                                        </p:tav>
                                        <p:tav tm="100000">
                                          <p:val>
                                            <p:strVal val="#ppt_h"/>
                                          </p:val>
                                        </p:tav>
                                      </p:tavLst>
                                    </p:anim>
                                    <p:anim calcmode="lin" valueType="num">
                                      <p:cBhvr>
                                        <p:cTn id="110" dur="500" decel="50000" fill="hold">
                                          <p:stCondLst>
                                            <p:cond delay="0"/>
                                          </p:stCondLst>
                                        </p:cTn>
                                        <p:tgtEl>
                                          <p:spTgt spid="10207"/>
                                        </p:tgtEl>
                                        <p:attrNameLst>
                                          <p:attrName>ppt_x</p:attrName>
                                        </p:attrNameLst>
                                      </p:cBhvr>
                                      <p:tavLst>
                                        <p:tav tm="0">
                                          <p:val>
                                            <p:strVal val="#ppt_x+.4"/>
                                          </p:val>
                                        </p:tav>
                                        <p:tav tm="100000">
                                          <p:val>
                                            <p:strVal val="#ppt_x"/>
                                          </p:val>
                                        </p:tav>
                                      </p:tavLst>
                                    </p:anim>
                                    <p:anim calcmode="lin" valueType="num">
                                      <p:cBhvr>
                                        <p:cTn id="111" dur="500" decel="50000" fill="hold">
                                          <p:stCondLst>
                                            <p:cond delay="0"/>
                                          </p:stCondLst>
                                        </p:cTn>
                                        <p:tgtEl>
                                          <p:spTgt spid="10207"/>
                                        </p:tgtEl>
                                        <p:attrNameLst>
                                          <p:attrName>ppt_y</p:attrName>
                                        </p:attrNameLst>
                                      </p:cBhvr>
                                      <p:tavLst>
                                        <p:tav tm="0">
                                          <p:val>
                                            <p:strVal val="#ppt_y-.2"/>
                                          </p:val>
                                        </p:tav>
                                        <p:tav tm="100000">
                                          <p:val>
                                            <p:strVal val="#ppt_y+.1"/>
                                          </p:val>
                                        </p:tav>
                                      </p:tavLst>
                                    </p:anim>
                                    <p:anim calcmode="lin" valueType="num">
                                      <p:cBhvr>
                                        <p:cTn id="112" dur="500" accel="50000" fill="hold">
                                          <p:stCondLst>
                                            <p:cond delay="500"/>
                                          </p:stCondLst>
                                        </p:cTn>
                                        <p:tgtEl>
                                          <p:spTgt spid="10207"/>
                                        </p:tgtEl>
                                        <p:attrNameLst>
                                          <p:attrName>ppt_y</p:attrName>
                                        </p:attrNameLst>
                                      </p:cBhvr>
                                      <p:tavLst>
                                        <p:tav tm="0">
                                          <p:val>
                                            <p:strVal val="#ppt_y+.1"/>
                                          </p:val>
                                        </p:tav>
                                        <p:tav tm="100000">
                                          <p:val>
                                            <p:strVal val="#ppt_y"/>
                                          </p:val>
                                        </p:tav>
                                      </p:tavLst>
                                    </p:anim>
                                    <p:animEffect transition="in" filter="fade">
                                      <p:cBhvr>
                                        <p:cTn id="113" dur="1000" decel="50000">
                                          <p:stCondLst>
                                            <p:cond delay="0"/>
                                          </p:stCondLst>
                                        </p:cTn>
                                        <p:tgtEl>
                                          <p:spTgt spid="10207"/>
                                        </p:tgtEl>
                                      </p:cBhvr>
                                    </p:animEffect>
                                  </p:childTnLst>
                                </p:cTn>
                              </p:par>
                              <p:par>
                                <p:cTn id="114" presetID="25" presetClass="entr" presetSubtype="0" fill="hold" grpId="0" nodeType="withEffect">
                                  <p:stCondLst>
                                    <p:cond delay="0"/>
                                  </p:stCondLst>
                                  <p:childTnLst>
                                    <p:set>
                                      <p:cBhvr>
                                        <p:cTn id="115" dur="1" fill="hold">
                                          <p:stCondLst>
                                            <p:cond delay="0"/>
                                          </p:stCondLst>
                                        </p:cTn>
                                        <p:tgtEl>
                                          <p:spTgt spid="7186"/>
                                        </p:tgtEl>
                                        <p:attrNameLst>
                                          <p:attrName>style.visibility</p:attrName>
                                        </p:attrNameLst>
                                      </p:cBhvr>
                                      <p:to>
                                        <p:strVal val="visible"/>
                                      </p:to>
                                    </p:set>
                                    <p:anim calcmode="lin" valueType="num">
                                      <p:cBhvr>
                                        <p:cTn id="116" dur="500" decel="50000" fill="hold">
                                          <p:stCondLst>
                                            <p:cond delay="0"/>
                                          </p:stCondLst>
                                        </p:cTn>
                                        <p:tgtEl>
                                          <p:spTgt spid="7186"/>
                                        </p:tgtEl>
                                        <p:attrNameLst>
                                          <p:attrName>style.rotation</p:attrName>
                                        </p:attrNameLst>
                                      </p:cBhvr>
                                      <p:tavLst>
                                        <p:tav tm="0">
                                          <p:val>
                                            <p:fltVal val="-90"/>
                                          </p:val>
                                        </p:tav>
                                        <p:tav tm="100000">
                                          <p:val>
                                            <p:fltVal val="0"/>
                                          </p:val>
                                        </p:tav>
                                      </p:tavLst>
                                    </p:anim>
                                    <p:anim calcmode="lin" valueType="num">
                                      <p:cBhvr>
                                        <p:cTn id="117" dur="500" decel="50000" fill="hold">
                                          <p:stCondLst>
                                            <p:cond delay="0"/>
                                          </p:stCondLst>
                                        </p:cTn>
                                        <p:tgtEl>
                                          <p:spTgt spid="7186"/>
                                        </p:tgtEl>
                                        <p:attrNameLst>
                                          <p:attrName>ppt_w</p:attrName>
                                        </p:attrNameLst>
                                      </p:cBhvr>
                                      <p:tavLst>
                                        <p:tav tm="0">
                                          <p:val>
                                            <p:strVal val="#ppt_w"/>
                                          </p:val>
                                        </p:tav>
                                        <p:tav tm="100000">
                                          <p:val>
                                            <p:strVal val="#ppt_w*.05"/>
                                          </p:val>
                                        </p:tav>
                                      </p:tavLst>
                                    </p:anim>
                                    <p:anim calcmode="lin" valueType="num">
                                      <p:cBhvr>
                                        <p:cTn id="118" dur="500" accel="50000" fill="hold">
                                          <p:stCondLst>
                                            <p:cond delay="500"/>
                                          </p:stCondLst>
                                        </p:cTn>
                                        <p:tgtEl>
                                          <p:spTgt spid="7186"/>
                                        </p:tgtEl>
                                        <p:attrNameLst>
                                          <p:attrName>ppt_w</p:attrName>
                                        </p:attrNameLst>
                                      </p:cBhvr>
                                      <p:tavLst>
                                        <p:tav tm="0">
                                          <p:val>
                                            <p:strVal val="#ppt_w*.05"/>
                                          </p:val>
                                        </p:tav>
                                        <p:tav tm="100000">
                                          <p:val>
                                            <p:strVal val="#ppt_w"/>
                                          </p:val>
                                        </p:tav>
                                      </p:tavLst>
                                    </p:anim>
                                    <p:anim calcmode="lin" valueType="num">
                                      <p:cBhvr>
                                        <p:cTn id="119" dur="1000" fill="hold"/>
                                        <p:tgtEl>
                                          <p:spTgt spid="7186"/>
                                        </p:tgtEl>
                                        <p:attrNameLst>
                                          <p:attrName>ppt_h</p:attrName>
                                        </p:attrNameLst>
                                      </p:cBhvr>
                                      <p:tavLst>
                                        <p:tav tm="0">
                                          <p:val>
                                            <p:strVal val="#ppt_h"/>
                                          </p:val>
                                        </p:tav>
                                        <p:tav tm="100000">
                                          <p:val>
                                            <p:strVal val="#ppt_h"/>
                                          </p:val>
                                        </p:tav>
                                      </p:tavLst>
                                    </p:anim>
                                    <p:anim calcmode="lin" valueType="num">
                                      <p:cBhvr>
                                        <p:cTn id="120" dur="500" decel="50000" fill="hold">
                                          <p:stCondLst>
                                            <p:cond delay="0"/>
                                          </p:stCondLst>
                                        </p:cTn>
                                        <p:tgtEl>
                                          <p:spTgt spid="7186"/>
                                        </p:tgtEl>
                                        <p:attrNameLst>
                                          <p:attrName>ppt_x</p:attrName>
                                        </p:attrNameLst>
                                      </p:cBhvr>
                                      <p:tavLst>
                                        <p:tav tm="0">
                                          <p:val>
                                            <p:strVal val="#ppt_x+.4"/>
                                          </p:val>
                                        </p:tav>
                                        <p:tav tm="100000">
                                          <p:val>
                                            <p:strVal val="#ppt_x"/>
                                          </p:val>
                                        </p:tav>
                                      </p:tavLst>
                                    </p:anim>
                                    <p:anim calcmode="lin" valueType="num">
                                      <p:cBhvr>
                                        <p:cTn id="121" dur="500" decel="50000" fill="hold">
                                          <p:stCondLst>
                                            <p:cond delay="0"/>
                                          </p:stCondLst>
                                        </p:cTn>
                                        <p:tgtEl>
                                          <p:spTgt spid="7186"/>
                                        </p:tgtEl>
                                        <p:attrNameLst>
                                          <p:attrName>ppt_y</p:attrName>
                                        </p:attrNameLst>
                                      </p:cBhvr>
                                      <p:tavLst>
                                        <p:tav tm="0">
                                          <p:val>
                                            <p:strVal val="#ppt_y-.2"/>
                                          </p:val>
                                        </p:tav>
                                        <p:tav tm="100000">
                                          <p:val>
                                            <p:strVal val="#ppt_y+.1"/>
                                          </p:val>
                                        </p:tav>
                                      </p:tavLst>
                                    </p:anim>
                                    <p:anim calcmode="lin" valueType="num">
                                      <p:cBhvr>
                                        <p:cTn id="122" dur="500" accel="50000" fill="hold">
                                          <p:stCondLst>
                                            <p:cond delay="500"/>
                                          </p:stCondLst>
                                        </p:cTn>
                                        <p:tgtEl>
                                          <p:spTgt spid="7186"/>
                                        </p:tgtEl>
                                        <p:attrNameLst>
                                          <p:attrName>ppt_y</p:attrName>
                                        </p:attrNameLst>
                                      </p:cBhvr>
                                      <p:tavLst>
                                        <p:tav tm="0">
                                          <p:val>
                                            <p:strVal val="#ppt_y+.1"/>
                                          </p:val>
                                        </p:tav>
                                        <p:tav tm="100000">
                                          <p:val>
                                            <p:strVal val="#ppt_y"/>
                                          </p:val>
                                        </p:tav>
                                      </p:tavLst>
                                    </p:anim>
                                    <p:animEffect transition="in" filter="fade">
                                      <p:cBhvr>
                                        <p:cTn id="123" dur="1000" decel="50000">
                                          <p:stCondLst>
                                            <p:cond delay="0"/>
                                          </p:stCondLst>
                                        </p:cTn>
                                        <p:tgtEl>
                                          <p:spTgt spid="7186"/>
                                        </p:tgtEl>
                                      </p:cBhvr>
                                    </p:animEffect>
                                  </p:childTnLst>
                                </p:cTn>
                              </p:par>
                              <p:par>
                                <p:cTn id="124" presetID="25" presetClass="entr" presetSubtype="0" fill="hold" grpId="0" nodeType="withEffect">
                                  <p:stCondLst>
                                    <p:cond delay="0"/>
                                  </p:stCondLst>
                                  <p:childTnLst>
                                    <p:set>
                                      <p:cBhvr>
                                        <p:cTn id="125" dur="1" fill="hold">
                                          <p:stCondLst>
                                            <p:cond delay="0"/>
                                          </p:stCondLst>
                                        </p:cTn>
                                        <p:tgtEl>
                                          <p:spTgt spid="6179"/>
                                        </p:tgtEl>
                                        <p:attrNameLst>
                                          <p:attrName>style.visibility</p:attrName>
                                        </p:attrNameLst>
                                      </p:cBhvr>
                                      <p:to>
                                        <p:strVal val="visible"/>
                                      </p:to>
                                    </p:set>
                                    <p:anim calcmode="lin" valueType="num">
                                      <p:cBhvr>
                                        <p:cTn id="126" dur="500" decel="50000" fill="hold">
                                          <p:stCondLst>
                                            <p:cond delay="0"/>
                                          </p:stCondLst>
                                        </p:cTn>
                                        <p:tgtEl>
                                          <p:spTgt spid="6179"/>
                                        </p:tgtEl>
                                        <p:attrNameLst>
                                          <p:attrName>style.rotation</p:attrName>
                                        </p:attrNameLst>
                                      </p:cBhvr>
                                      <p:tavLst>
                                        <p:tav tm="0">
                                          <p:val>
                                            <p:fltVal val="-90"/>
                                          </p:val>
                                        </p:tav>
                                        <p:tav tm="100000">
                                          <p:val>
                                            <p:fltVal val="0"/>
                                          </p:val>
                                        </p:tav>
                                      </p:tavLst>
                                    </p:anim>
                                    <p:anim calcmode="lin" valueType="num">
                                      <p:cBhvr>
                                        <p:cTn id="127" dur="500" decel="50000" fill="hold">
                                          <p:stCondLst>
                                            <p:cond delay="0"/>
                                          </p:stCondLst>
                                        </p:cTn>
                                        <p:tgtEl>
                                          <p:spTgt spid="6179"/>
                                        </p:tgtEl>
                                        <p:attrNameLst>
                                          <p:attrName>ppt_w</p:attrName>
                                        </p:attrNameLst>
                                      </p:cBhvr>
                                      <p:tavLst>
                                        <p:tav tm="0">
                                          <p:val>
                                            <p:strVal val="#ppt_w"/>
                                          </p:val>
                                        </p:tav>
                                        <p:tav tm="100000">
                                          <p:val>
                                            <p:strVal val="#ppt_w*.05"/>
                                          </p:val>
                                        </p:tav>
                                      </p:tavLst>
                                    </p:anim>
                                    <p:anim calcmode="lin" valueType="num">
                                      <p:cBhvr>
                                        <p:cTn id="128" dur="500" accel="50000" fill="hold">
                                          <p:stCondLst>
                                            <p:cond delay="500"/>
                                          </p:stCondLst>
                                        </p:cTn>
                                        <p:tgtEl>
                                          <p:spTgt spid="6179"/>
                                        </p:tgtEl>
                                        <p:attrNameLst>
                                          <p:attrName>ppt_w</p:attrName>
                                        </p:attrNameLst>
                                      </p:cBhvr>
                                      <p:tavLst>
                                        <p:tav tm="0">
                                          <p:val>
                                            <p:strVal val="#ppt_w*.05"/>
                                          </p:val>
                                        </p:tav>
                                        <p:tav tm="100000">
                                          <p:val>
                                            <p:strVal val="#ppt_w"/>
                                          </p:val>
                                        </p:tav>
                                      </p:tavLst>
                                    </p:anim>
                                    <p:anim calcmode="lin" valueType="num">
                                      <p:cBhvr>
                                        <p:cTn id="129" dur="1000" fill="hold"/>
                                        <p:tgtEl>
                                          <p:spTgt spid="6179"/>
                                        </p:tgtEl>
                                        <p:attrNameLst>
                                          <p:attrName>ppt_h</p:attrName>
                                        </p:attrNameLst>
                                      </p:cBhvr>
                                      <p:tavLst>
                                        <p:tav tm="0">
                                          <p:val>
                                            <p:strVal val="#ppt_h"/>
                                          </p:val>
                                        </p:tav>
                                        <p:tav tm="100000">
                                          <p:val>
                                            <p:strVal val="#ppt_h"/>
                                          </p:val>
                                        </p:tav>
                                      </p:tavLst>
                                    </p:anim>
                                    <p:anim calcmode="lin" valueType="num">
                                      <p:cBhvr>
                                        <p:cTn id="130" dur="500" decel="50000" fill="hold">
                                          <p:stCondLst>
                                            <p:cond delay="0"/>
                                          </p:stCondLst>
                                        </p:cTn>
                                        <p:tgtEl>
                                          <p:spTgt spid="6179"/>
                                        </p:tgtEl>
                                        <p:attrNameLst>
                                          <p:attrName>ppt_x</p:attrName>
                                        </p:attrNameLst>
                                      </p:cBhvr>
                                      <p:tavLst>
                                        <p:tav tm="0">
                                          <p:val>
                                            <p:strVal val="#ppt_x+.4"/>
                                          </p:val>
                                        </p:tav>
                                        <p:tav tm="100000">
                                          <p:val>
                                            <p:strVal val="#ppt_x"/>
                                          </p:val>
                                        </p:tav>
                                      </p:tavLst>
                                    </p:anim>
                                    <p:anim calcmode="lin" valueType="num">
                                      <p:cBhvr>
                                        <p:cTn id="131" dur="500" decel="50000" fill="hold">
                                          <p:stCondLst>
                                            <p:cond delay="0"/>
                                          </p:stCondLst>
                                        </p:cTn>
                                        <p:tgtEl>
                                          <p:spTgt spid="6179"/>
                                        </p:tgtEl>
                                        <p:attrNameLst>
                                          <p:attrName>ppt_y</p:attrName>
                                        </p:attrNameLst>
                                      </p:cBhvr>
                                      <p:tavLst>
                                        <p:tav tm="0">
                                          <p:val>
                                            <p:strVal val="#ppt_y-.2"/>
                                          </p:val>
                                        </p:tav>
                                        <p:tav tm="100000">
                                          <p:val>
                                            <p:strVal val="#ppt_y+.1"/>
                                          </p:val>
                                        </p:tav>
                                      </p:tavLst>
                                    </p:anim>
                                    <p:anim calcmode="lin" valueType="num">
                                      <p:cBhvr>
                                        <p:cTn id="132" dur="500" accel="50000" fill="hold">
                                          <p:stCondLst>
                                            <p:cond delay="500"/>
                                          </p:stCondLst>
                                        </p:cTn>
                                        <p:tgtEl>
                                          <p:spTgt spid="6179"/>
                                        </p:tgtEl>
                                        <p:attrNameLst>
                                          <p:attrName>ppt_y</p:attrName>
                                        </p:attrNameLst>
                                      </p:cBhvr>
                                      <p:tavLst>
                                        <p:tav tm="0">
                                          <p:val>
                                            <p:strVal val="#ppt_y+.1"/>
                                          </p:val>
                                        </p:tav>
                                        <p:tav tm="100000">
                                          <p:val>
                                            <p:strVal val="#ppt_y"/>
                                          </p:val>
                                        </p:tav>
                                      </p:tavLst>
                                    </p:anim>
                                    <p:animEffect transition="in" filter="fade">
                                      <p:cBhvr>
                                        <p:cTn id="133" dur="1000" decel="50000">
                                          <p:stCondLst>
                                            <p:cond delay="0"/>
                                          </p:stCondLst>
                                        </p:cTn>
                                        <p:tgtEl>
                                          <p:spTgt spid="6179"/>
                                        </p:tgtEl>
                                      </p:cBhvr>
                                    </p:animEffect>
                                  </p:childTnLst>
                                </p:cTn>
                              </p:par>
                              <p:par>
                                <p:cTn id="134" presetID="21" presetClass="entr" presetSubtype="1" fill="hold"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wheel(1)">
                                      <p:cBhvr>
                                        <p:cTn id="136" dur="2000"/>
                                        <p:tgtEl>
                                          <p:spTgt spid="37"/>
                                        </p:tgtEl>
                                      </p:cBhvr>
                                    </p:animEffect>
                                  </p:childTnLst>
                                </p:cTn>
                              </p:par>
                              <p:par>
                                <p:cTn id="137" presetID="21" presetClass="entr" presetSubtype="1" fill="hold" nodeType="with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heel(1)">
                                      <p:cBhvr>
                                        <p:cTn id="139"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9" grpId="0"/>
      <p:bldP spid="7186" grpId="0"/>
      <p:bldP spid="8193" grpId="0"/>
      <p:bldP spid="9200" grpId="0"/>
      <p:bldP spid="10207" grpId="0"/>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3" name="图片 2"/>
          <p:cNvPicPr>
            <a:picLocks noChangeAspect="1"/>
          </p:cNvPicPr>
          <p:nvPr/>
        </p:nvPicPr>
        <p:blipFill>
          <a:blip r:embed="rId4"/>
          <a:stretch>
            <a:fillRect/>
          </a:stretch>
        </p:blipFill>
        <p:spPr>
          <a:xfrm>
            <a:off x="7640635" y="880598"/>
            <a:ext cx="5947093" cy="11894186"/>
          </a:xfrm>
          <a:prstGeom prst="rect">
            <a:avLst/>
          </a:prstGeom>
        </p:spPr>
      </p:pic>
      <p:pic>
        <p:nvPicPr>
          <p:cNvPr id="4" name="图片 3"/>
          <p:cNvPicPr>
            <a:picLocks noChangeAspect="1"/>
          </p:cNvPicPr>
          <p:nvPr/>
        </p:nvPicPr>
        <p:blipFill>
          <a:blip r:embed="rId5"/>
          <a:stretch>
            <a:fillRect/>
          </a:stretch>
        </p:blipFill>
        <p:spPr>
          <a:xfrm>
            <a:off x="2646522" y="880598"/>
            <a:ext cx="4529721" cy="4529721"/>
          </a:xfrm>
          <a:prstGeom prst="rect">
            <a:avLst/>
          </a:prstGeom>
        </p:spPr>
      </p:pic>
      <p:pic>
        <p:nvPicPr>
          <p:cNvPr id="5" name="图片 4"/>
          <p:cNvPicPr>
            <a:picLocks noChangeAspect="1"/>
          </p:cNvPicPr>
          <p:nvPr/>
        </p:nvPicPr>
        <p:blipFill>
          <a:blip r:embed="rId6"/>
          <a:stretch>
            <a:fillRect/>
          </a:stretch>
        </p:blipFill>
        <p:spPr>
          <a:xfrm>
            <a:off x="1151200" y="6069688"/>
            <a:ext cx="4590686" cy="2840982"/>
          </a:xfrm>
          <a:prstGeom prst="rect">
            <a:avLst/>
          </a:prstGeom>
        </p:spPr>
      </p:pic>
      <p:pic>
        <p:nvPicPr>
          <p:cNvPr id="7" name="图片 6"/>
          <p:cNvPicPr>
            <a:picLocks noChangeAspect="1"/>
          </p:cNvPicPr>
          <p:nvPr/>
        </p:nvPicPr>
        <p:blipFill>
          <a:blip r:embed="rId7"/>
          <a:stretch>
            <a:fillRect/>
          </a:stretch>
        </p:blipFill>
        <p:spPr>
          <a:xfrm>
            <a:off x="2558122" y="9570040"/>
            <a:ext cx="4706520" cy="2914141"/>
          </a:xfrm>
          <a:prstGeom prst="rect">
            <a:avLst/>
          </a:prstGeom>
        </p:spPr>
      </p:pic>
      <p:sp>
        <p:nvSpPr>
          <p:cNvPr id="8" name="文本框 7"/>
          <p:cNvSpPr txBox="1"/>
          <p:nvPr/>
        </p:nvSpPr>
        <p:spPr>
          <a:xfrm>
            <a:off x="14217127" y="1504950"/>
            <a:ext cx="8414273" cy="4832092"/>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在”我的“界面中，将会针对不同身份的用户进行个性化定制。对于小学生，将采用更多的鼓励方式、可爱的界面及亲切的言辞，并取消一些对他们无用的栏目，并可以与家长的即可图谱进行绑定。</a:t>
            </a: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96092">
            <a:off x="15114324" y="7618608"/>
            <a:ext cx="6832613" cy="427721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down)">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p:tgtEl>
                                          <p:spTgt spid="9"/>
                                        </p:tgtEl>
                                        <p:attrNameLst>
                                          <p:attrName>ppt_y</p:attrName>
                                        </p:attrNameLst>
                                      </p:cBhvr>
                                      <p:tavLst>
                                        <p:tav tm="0">
                                          <p:val>
                                            <p:strVal val="#ppt_y+#ppt_h*1.125000"/>
                                          </p:val>
                                        </p:tav>
                                        <p:tav tm="100000">
                                          <p:val>
                                            <p:strVal val="#ppt_y"/>
                                          </p:val>
                                        </p:tav>
                                      </p:tavLst>
                                    </p:anim>
                                    <p:animEffect transition="in" filter="wipe(up)">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5"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1000" fill="hold"/>
                                        <p:tgtEl>
                                          <p:spTgt spid="8"/>
                                        </p:tgtEl>
                                        <p:attrNameLst>
                                          <p:attrName>ppt_w</p:attrName>
                                        </p:attrNameLst>
                                      </p:cBhvr>
                                      <p:tavLst>
                                        <p:tav tm="0">
                                          <p:val>
                                            <p:fltVal val="0"/>
                                          </p:val>
                                        </p:tav>
                                        <p:tav tm="100000">
                                          <p:val>
                                            <p:strVal val="#ppt_w"/>
                                          </p:val>
                                        </p:tav>
                                      </p:tavLst>
                                    </p:anim>
                                    <p:anim calcmode="lin" valueType="num">
                                      <p:cBhvr>
                                        <p:cTn id="69" dur="1000" fill="hold"/>
                                        <p:tgtEl>
                                          <p:spTgt spid="8"/>
                                        </p:tgtEl>
                                        <p:attrNameLst>
                                          <p:attrName>ppt_h</p:attrName>
                                        </p:attrNameLst>
                                      </p:cBhvr>
                                      <p:tavLst>
                                        <p:tav tm="0">
                                          <p:val>
                                            <p:fltVal val="0"/>
                                          </p:val>
                                        </p:tav>
                                        <p:tav tm="100000">
                                          <p:val>
                                            <p:strVal val="#ppt_h"/>
                                          </p:val>
                                        </p:tav>
                                      </p:tavLst>
                                    </p:anim>
                                    <p:anim calcmode="lin" valueType="num">
                                      <p:cBhvr>
                                        <p:cTn id="70"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dirty="0">
                <a:solidFill>
                  <a:srgbClr val="FFFFFF">
                    <a:alpha val="100000"/>
                  </a:srgbClr>
                </a:solidFill>
                <a:latin typeface="BlackOpsOne-Regular" charset="-122"/>
                <a:ea typeface="BlackOpsOne-Regular" charset="-122"/>
                <a:cs typeface="BlackOpsOne-Regular" charset="-122"/>
              </a:rPr>
              <a:t>6</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9262004" cy="1126113"/>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市场计划与营销策略</a:t>
            </a:r>
          </a:p>
        </p:txBody>
      </p:sp>
      <p:sp>
        <p:nvSpPr>
          <p:cNvPr id="4474" name="文本"/>
          <p:cNvSpPr>
            <a:spLocks noGrp="1"/>
          </p:cNvSpPr>
          <p:nvPr>
            <p:ph type="ctrTitle"/>
          </p:nvPr>
        </p:nvSpPr>
        <p:spPr>
          <a:xfrm>
            <a:off x="6118204" y="7184489"/>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Market planning and marketing strategy</a:t>
            </a:r>
            <a:endParaRPr kumimoji="1" lang="zh-CN" altLang="en-US" sz="2000" dirty="0">
              <a:solidFill>
                <a:srgbClr val="000000"/>
              </a:solidFill>
            </a:endParaRPr>
          </a:p>
        </p:txBody>
      </p:sp>
    </p:spTree>
    <p:extLst>
      <p:ext uri="{BB962C8B-B14F-4D97-AF65-F5344CB8AC3E}">
        <p14:creationId xmlns:p14="http://schemas.microsoft.com/office/powerpoint/2010/main" val="2063085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7850738" y="2304394"/>
            <a:ext cx="4532032" cy="4532032"/>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12657636" y="7211793"/>
            <a:ext cx="4532032" cy="4532032"/>
          </a:xfrm>
          <a:prstGeom prst="rect">
            <a:avLst/>
          </a:prstGeom>
        </p:spPr>
      </p:pic>
      <p:pic>
        <p:nvPicPr>
          <p:cNvPr id="2809" name="Picture" descr="Picture"/>
          <p:cNvPicPr>
            <a:picLocks noChangeAspect="1"/>
          </p:cNvPicPr>
          <p:nvPr/>
        </p:nvPicPr>
        <p:blipFill>
          <a:blip r:embed="rId5" cstate="print">
            <a:alphaModFix/>
          </a:blip>
          <a:stretch>
            <a:fillRect/>
          </a:stretch>
        </p:blipFill>
        <p:spPr>
          <a:xfrm>
            <a:off x="7802848" y="7211793"/>
            <a:ext cx="4627813" cy="4609151"/>
          </a:xfrm>
          <a:prstGeom prst="rect">
            <a:avLst/>
          </a:prstGeom>
        </p:spPr>
      </p:pic>
      <p:pic>
        <p:nvPicPr>
          <p:cNvPr id="3277" name="Picture" descr="Picture"/>
          <p:cNvPicPr>
            <a:picLocks noChangeAspect="1"/>
          </p:cNvPicPr>
          <p:nvPr/>
        </p:nvPicPr>
        <p:blipFill>
          <a:blip r:embed="rId6" cstate="print">
            <a:alphaModFix/>
          </a:blip>
          <a:stretch>
            <a:fillRect/>
          </a:stretch>
        </p:blipFill>
        <p:spPr>
          <a:xfrm>
            <a:off x="12622942" y="2227275"/>
            <a:ext cx="4538769" cy="4609151"/>
          </a:xfrm>
          <a:prstGeom prst="rect">
            <a:avLst/>
          </a:prstGeom>
        </p:spPr>
      </p:pic>
      <p:sp>
        <p:nvSpPr>
          <p:cNvPr id="4685" name="文本"/>
          <p:cNvSpPr>
            <a:spLocks noGrp="1"/>
          </p:cNvSpPr>
          <p:nvPr>
            <p:ph type="ctrTitle"/>
          </p:nvPr>
        </p:nvSpPr>
        <p:spPr>
          <a:xfrm>
            <a:off x="7914428" y="9335778"/>
            <a:ext cx="4545805" cy="2075828"/>
          </a:xfrm>
          <a:prstGeom prst="rect">
            <a:avLst/>
          </a:prstGeom>
        </p:spPr>
        <p:txBody>
          <a:bodyPr lIns="0" tIns="0" rIns="0" bIns="0">
            <a:noAutofit/>
          </a:bodyPr>
          <a:lstStyle/>
          <a:p>
            <a:pPr>
              <a:lnSpc>
                <a:spcPts val="3600"/>
              </a:lnSpc>
            </a:pPr>
            <a:r>
              <a:rPr lang="zh-CN" altLang="en-US" sz="3200" dirty="0">
                <a:solidFill>
                  <a:srgbClr val="FFFFFF">
                    <a:alpha val="100000"/>
                  </a:srgbClr>
                </a:solidFill>
                <a:latin typeface="Microsoft YaHei" charset="-122"/>
                <a:ea typeface="Microsoft YaHei" charset="-122"/>
                <a:cs typeface="Microsoft YaHei" charset="-122"/>
              </a:rPr>
              <a:t>主要由各学校和教育培训机构统一购买，个人用户也可以单独购买</a:t>
            </a:r>
            <a:endParaRPr kumimoji="1" lang="zh-CN" altLang="en-US" sz="2800" dirty="0">
              <a:solidFill>
                <a:srgbClr val="000000"/>
              </a:solidFill>
            </a:endParaRPr>
          </a:p>
        </p:txBody>
      </p:sp>
      <p:sp>
        <p:nvSpPr>
          <p:cNvPr id="5715" name="文本"/>
          <p:cNvSpPr>
            <a:spLocks noGrp="1"/>
          </p:cNvSpPr>
          <p:nvPr>
            <p:ph type="ctrTitle"/>
          </p:nvPr>
        </p:nvSpPr>
        <p:spPr>
          <a:xfrm>
            <a:off x="7935304" y="7508834"/>
            <a:ext cx="4504055" cy="1451577"/>
          </a:xfrm>
          <a:prstGeom prst="rect">
            <a:avLst/>
          </a:prstGeom>
        </p:spPr>
        <p:txBody>
          <a:bodyPr lIns="0" tIns="0" rIns="0" bIns="0">
            <a:noAutofit/>
          </a:bodyPr>
          <a:lstStyle/>
          <a:p>
            <a:pPr algn="ctr">
              <a:lnSpc>
                <a:spcPts val="4800"/>
              </a:lnSpc>
            </a:pPr>
            <a:r>
              <a:rPr lang="zh-CN" altLang="en-US" sz="400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合作模式、推广产品的渠道</a:t>
            </a:r>
            <a:endParaRPr kumimoji="1" lang="zh-CN" altLang="en-US" sz="2000" dirty="0">
              <a:solidFill>
                <a:srgbClr val="000000"/>
              </a:solidFill>
            </a:endParaRPr>
          </a:p>
        </p:txBody>
      </p:sp>
      <p:sp>
        <p:nvSpPr>
          <p:cNvPr id="6828" name="文本"/>
          <p:cNvSpPr>
            <a:spLocks noGrp="1"/>
          </p:cNvSpPr>
          <p:nvPr>
            <p:ph type="ctrTitle"/>
          </p:nvPr>
        </p:nvSpPr>
        <p:spPr>
          <a:xfrm>
            <a:off x="12784227" y="4733647"/>
            <a:ext cx="4545805" cy="1770559"/>
          </a:xfrm>
          <a:prstGeom prst="rect">
            <a:avLst/>
          </a:prstGeom>
        </p:spPr>
        <p:txBody>
          <a:bodyPr lIns="0" tIns="0" rIns="0" bIns="0">
            <a:noAutofit/>
          </a:bodyPr>
          <a:lstStyle/>
          <a:p>
            <a:pPr>
              <a:lnSpc>
                <a:spcPts val="3600"/>
              </a:lnSpc>
            </a:pPr>
            <a:r>
              <a:rPr lang="zh-CN" altLang="en-US" sz="3200" dirty="0">
                <a:solidFill>
                  <a:srgbClr val="FEFEFE">
                    <a:alpha val="100000"/>
                  </a:srgbClr>
                </a:solidFill>
                <a:latin typeface="Microsoft YaHei" charset="-122"/>
                <a:ea typeface="Microsoft YaHei" charset="-122"/>
                <a:cs typeface="Microsoft YaHei" charset="-122"/>
              </a:rPr>
              <a:t>推广可与</a:t>
            </a:r>
            <a:r>
              <a:rPr lang="en-US" altLang="zh-CN" sz="3200" dirty="0">
                <a:solidFill>
                  <a:srgbClr val="FEFEFE">
                    <a:alpha val="100000"/>
                  </a:srgbClr>
                </a:solidFill>
                <a:latin typeface="Microsoft YaHei" charset="-122"/>
                <a:ea typeface="Microsoft YaHei" charset="-122"/>
                <a:cs typeface="Microsoft YaHei" charset="-122"/>
              </a:rPr>
              <a:t>up</a:t>
            </a:r>
            <a:r>
              <a:rPr lang="zh-CN" altLang="en-US" sz="3200" dirty="0">
                <a:solidFill>
                  <a:srgbClr val="FEFEFE">
                    <a:alpha val="100000"/>
                  </a:srgbClr>
                </a:solidFill>
                <a:latin typeface="Microsoft YaHei" charset="-122"/>
                <a:ea typeface="Microsoft YaHei" charset="-122"/>
                <a:cs typeface="Microsoft YaHei" charset="-122"/>
              </a:rPr>
              <a:t>主进行合作，由</a:t>
            </a:r>
            <a:r>
              <a:rPr lang="en-US" altLang="zh-CN" sz="3200" dirty="0">
                <a:solidFill>
                  <a:srgbClr val="FEFEFE">
                    <a:alpha val="100000"/>
                  </a:srgbClr>
                </a:solidFill>
                <a:latin typeface="Microsoft YaHei" charset="-122"/>
                <a:ea typeface="Microsoft YaHei" charset="-122"/>
                <a:cs typeface="Microsoft YaHei" charset="-122"/>
              </a:rPr>
              <a:t>up</a:t>
            </a:r>
            <a:r>
              <a:rPr lang="zh-CN" altLang="en-US" sz="3200" dirty="0">
                <a:solidFill>
                  <a:srgbClr val="FEFEFE">
                    <a:alpha val="100000"/>
                  </a:srgbClr>
                </a:solidFill>
                <a:latin typeface="Microsoft YaHei" charset="-122"/>
                <a:ea typeface="Microsoft YaHei" charset="-122"/>
                <a:cs typeface="Microsoft YaHei" charset="-122"/>
              </a:rPr>
              <a:t>主拍摄视频进行宣传</a:t>
            </a:r>
            <a:endParaRPr kumimoji="1" lang="zh-CN" altLang="en-US" sz="2800" dirty="0">
              <a:solidFill>
                <a:srgbClr val="000000"/>
              </a:solidFill>
            </a:endParaRPr>
          </a:p>
        </p:txBody>
      </p:sp>
      <p:sp>
        <p:nvSpPr>
          <p:cNvPr id="7858" name="文本"/>
          <p:cNvSpPr>
            <a:spLocks noGrp="1"/>
          </p:cNvSpPr>
          <p:nvPr>
            <p:ph type="ctrTitle"/>
          </p:nvPr>
        </p:nvSpPr>
        <p:spPr>
          <a:xfrm>
            <a:off x="12622942" y="2960170"/>
            <a:ext cx="4504055" cy="1398111"/>
          </a:xfrm>
          <a:prstGeom prst="rect">
            <a:avLst/>
          </a:prstGeom>
        </p:spPr>
        <p:txBody>
          <a:bodyPr lIns="0" tIns="0" rIns="0" bIns="0">
            <a:noAutofit/>
          </a:bodyPr>
          <a:lstStyle/>
          <a:p>
            <a:pPr algn="ctr">
              <a:lnSpc>
                <a:spcPts val="4800"/>
              </a:lnSpc>
            </a:pPr>
            <a:r>
              <a:rPr lang="zh-CN" altLang="en-US" sz="4000" dirty="0">
                <a:ln w="1">
                  <a:solidFill>
                    <a:srgbClr val="FEFEFE">
                      <a:alpha val="100000"/>
                    </a:srgbClr>
                  </a:solidFill>
                </a:ln>
                <a:solidFill>
                  <a:srgbClr val="FEFEFE">
                    <a:alpha val="100000"/>
                  </a:srgbClr>
                </a:solidFill>
                <a:latin typeface="Microsoft YaHei" charset="-122"/>
                <a:ea typeface="Microsoft YaHei" charset="-122"/>
                <a:cs typeface="Microsoft YaHei" charset="-122"/>
              </a:rPr>
              <a:t>各阶段的目标及计划安排</a:t>
            </a: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dirty="0">
                <a:solidFill>
                  <a:srgbClr val="FFFFFF">
                    <a:alpha val="100000"/>
                  </a:srgbClr>
                </a:solidFill>
                <a:latin typeface="BlackOpsOne-Regular" charset="-122"/>
                <a:ea typeface="BlackOpsOne-Regular" charset="-122"/>
                <a:cs typeface="BlackOpsOne-Regular" charset="-122"/>
              </a:rPr>
              <a:t>7</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9262004" cy="1126113"/>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财务与融资</a:t>
            </a:r>
          </a:p>
        </p:txBody>
      </p:sp>
      <p:sp>
        <p:nvSpPr>
          <p:cNvPr id="4474" name="文本"/>
          <p:cNvSpPr>
            <a:spLocks noGrp="1"/>
          </p:cNvSpPr>
          <p:nvPr>
            <p:ph type="ctrTitle"/>
          </p:nvPr>
        </p:nvSpPr>
        <p:spPr>
          <a:xfrm>
            <a:off x="6118204" y="7184489"/>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Finance and financing</a:t>
            </a:r>
            <a:endParaRPr kumimoji="1" lang="zh-CN" altLang="en-US" sz="2000" dirty="0">
              <a:solidFill>
                <a:srgbClr val="000000"/>
              </a:solidFill>
            </a:endParaRPr>
          </a:p>
        </p:txBody>
      </p:sp>
    </p:spTree>
    <p:extLst>
      <p:ext uri="{BB962C8B-B14F-4D97-AF65-F5344CB8AC3E}">
        <p14:creationId xmlns:p14="http://schemas.microsoft.com/office/powerpoint/2010/main" val="135590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537784" y="1374470"/>
            <a:ext cx="17308430" cy="6589004"/>
          </a:xfrm>
          <a:prstGeom prst="rect">
            <a:avLst/>
          </a:prstGeom>
        </p:spPr>
      </p:pic>
      <p:sp>
        <p:nvSpPr>
          <p:cNvPr id="1404" name="文本"/>
          <p:cNvSpPr>
            <a:spLocks noGrp="1"/>
          </p:cNvSpPr>
          <p:nvPr>
            <p:ph type="ctrTitle"/>
          </p:nvPr>
        </p:nvSpPr>
        <p:spPr>
          <a:xfrm>
            <a:off x="2862361" y="8988800"/>
            <a:ext cx="4601428" cy="568285"/>
          </a:xfrm>
          <a:prstGeom prst="rect">
            <a:avLst/>
          </a:prstGeom>
        </p:spPr>
        <p:txBody>
          <a:bodyPr lIns="0" tIns="0" rIns="0" bIns="0">
            <a:noAutofit/>
          </a:bodyPr>
          <a:lstStyle/>
          <a:p>
            <a:pPr>
              <a:lnSpc>
                <a:spcPts val="5400"/>
              </a:lnSpc>
            </a:pPr>
            <a:r>
              <a:rPr lang="zh-CN" altLang="en-US" sz="540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财务与融资</a:t>
            </a:r>
            <a:endParaRPr kumimoji="1" lang="zh-CN" altLang="en-US" sz="2800" dirty="0">
              <a:solidFill>
                <a:srgbClr val="000000"/>
              </a:solidFill>
            </a:endParaRPr>
          </a:p>
        </p:txBody>
      </p:sp>
      <p:sp>
        <p:nvSpPr>
          <p:cNvPr id="2519" name="文本"/>
          <p:cNvSpPr>
            <a:spLocks noGrp="1"/>
          </p:cNvSpPr>
          <p:nvPr>
            <p:ph type="ctrTitle"/>
          </p:nvPr>
        </p:nvSpPr>
        <p:spPr>
          <a:xfrm>
            <a:off x="2862423" y="9912516"/>
            <a:ext cx="18477808" cy="1441284"/>
          </a:xfrm>
          <a:prstGeom prst="rect">
            <a:avLst/>
          </a:prstGeom>
        </p:spPr>
        <p:txBody>
          <a:bodyPr lIns="0" tIns="0" rIns="0" bIns="0">
            <a:noAutofit/>
          </a:bodyPr>
          <a:lstStyle/>
          <a:p>
            <a:pPr>
              <a:lnSpc>
                <a:spcPct val="150000"/>
              </a:lnSpc>
            </a:pPr>
            <a:r>
              <a:rPr lang="zh-CN" altLang="en-US" sz="4000" b="1" dirty="0">
                <a:solidFill>
                  <a:srgbClr val="4C4843">
                    <a:alpha val="100000"/>
                  </a:srgbClr>
                </a:solidFill>
                <a:latin typeface="Microsoft YaHei" charset="-122"/>
                <a:ea typeface="Microsoft YaHei" charset="-122"/>
                <a:cs typeface="Microsoft YaHei" charset="-122"/>
              </a:rPr>
              <a:t>我们本着普惠教育的理念，尽量压低价格，收入主要用于平台运营和维护，以及聘请学业导师给用户提供高水平指导。</a:t>
            </a:r>
            <a:endParaRPr kumimoji="1" lang="zh-CN" altLang="en-US" sz="3600" b="1"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dirty="0">
                <a:solidFill>
                  <a:srgbClr val="FFFFFF">
                    <a:alpha val="100000"/>
                  </a:srgbClr>
                </a:solidFill>
                <a:latin typeface="BlackOpsOne-Regular" charset="-122"/>
                <a:ea typeface="BlackOpsOne-Regular" charset="-122"/>
                <a:cs typeface="BlackOpsOne-Regular" charset="-122"/>
              </a:rPr>
              <a:t>7</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9262004" cy="1126113"/>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风险对策</a:t>
            </a:r>
          </a:p>
        </p:txBody>
      </p:sp>
      <p:sp>
        <p:nvSpPr>
          <p:cNvPr id="4474" name="文本"/>
          <p:cNvSpPr>
            <a:spLocks noGrp="1"/>
          </p:cNvSpPr>
          <p:nvPr>
            <p:ph type="ctrTitle"/>
          </p:nvPr>
        </p:nvSpPr>
        <p:spPr>
          <a:xfrm>
            <a:off x="6118204" y="7184489"/>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Risk countermeasure</a:t>
            </a:r>
            <a:endParaRPr kumimoji="1" lang="zh-CN" altLang="en-US" sz="2000" dirty="0">
              <a:solidFill>
                <a:srgbClr val="000000"/>
              </a:solidFill>
            </a:endParaRPr>
          </a:p>
        </p:txBody>
      </p:sp>
    </p:spTree>
    <p:extLst>
      <p:ext uri="{BB962C8B-B14F-4D97-AF65-F5344CB8AC3E}">
        <p14:creationId xmlns:p14="http://schemas.microsoft.com/office/powerpoint/2010/main" val="2181052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rot="16200000">
            <a:off x="2565201" y="8561728"/>
            <a:ext cx="7194448" cy="56921"/>
          </a:xfrm>
          <a:prstGeom prst="rect">
            <a:avLst/>
          </a:prstGeom>
        </p:spPr>
      </p:pic>
      <p:pic>
        <p:nvPicPr>
          <p:cNvPr id="1408" name="Picture" descr="Picture"/>
          <p:cNvPicPr>
            <a:picLocks noChangeAspect="1"/>
          </p:cNvPicPr>
          <p:nvPr/>
        </p:nvPicPr>
        <p:blipFill>
          <a:blip r:embed="rId5" cstate="print">
            <a:alphaModFix/>
          </a:blip>
          <a:stretch>
            <a:fillRect/>
          </a:stretch>
        </p:blipFill>
        <p:spPr>
          <a:xfrm rot="16200000">
            <a:off x="14087709" y="8568954"/>
            <a:ext cx="7194448" cy="42470"/>
          </a:xfrm>
          <a:prstGeom prst="rect">
            <a:avLst/>
          </a:prstGeom>
        </p:spPr>
      </p:pic>
      <p:pic>
        <p:nvPicPr>
          <p:cNvPr id="1882" name="Picture" descr="Picture"/>
          <p:cNvPicPr>
            <a:picLocks noChangeAspect="1"/>
          </p:cNvPicPr>
          <p:nvPr/>
        </p:nvPicPr>
        <p:blipFill>
          <a:blip r:embed="rId4" cstate="print">
            <a:alphaModFix/>
          </a:blip>
          <a:stretch>
            <a:fillRect/>
          </a:stretch>
        </p:blipFill>
        <p:spPr>
          <a:xfrm rot="16200000">
            <a:off x="8326455" y="8561728"/>
            <a:ext cx="7194448" cy="56921"/>
          </a:xfrm>
          <a:prstGeom prst="rect">
            <a:avLst/>
          </a:prstGeom>
        </p:spPr>
      </p:pic>
      <p:pic>
        <p:nvPicPr>
          <p:cNvPr id="2355" name="Picture" descr="Picture"/>
          <p:cNvPicPr>
            <a:picLocks noChangeAspect="1"/>
          </p:cNvPicPr>
          <p:nvPr/>
        </p:nvPicPr>
        <p:blipFill>
          <a:blip r:embed="rId6" cstate="print">
            <a:alphaModFix/>
          </a:blip>
          <a:stretch>
            <a:fillRect/>
          </a:stretch>
        </p:blipFill>
        <p:spPr>
          <a:xfrm>
            <a:off x="2325225" y="4457453"/>
            <a:ext cx="2222380" cy="2222380"/>
          </a:xfrm>
          <a:prstGeom prst="rect">
            <a:avLst/>
          </a:prstGeom>
        </p:spPr>
      </p:pic>
      <p:sp>
        <p:nvSpPr>
          <p:cNvPr id="2823" name="文本"/>
          <p:cNvSpPr>
            <a:spLocks noGrp="1"/>
          </p:cNvSpPr>
          <p:nvPr>
            <p:ph type="ctrTitle"/>
          </p:nvPr>
        </p:nvSpPr>
        <p:spPr>
          <a:xfrm>
            <a:off x="3150031" y="4682299"/>
            <a:ext cx="572769" cy="920622"/>
          </a:xfrm>
          <a:prstGeom prst="rect">
            <a:avLst/>
          </a:prstGeom>
        </p:spPr>
        <p:txBody>
          <a:bodyPr lIns="0" tIns="0" rIns="0" bIns="0">
            <a:noAutofit/>
          </a:bodyPr>
          <a:lstStyle/>
          <a:p>
            <a:pPr algn="ctr">
              <a:lnSpc>
                <a:spcPts val="13200"/>
              </a:lnSpc>
            </a:pPr>
            <a:r>
              <a:rPr lang="zh-CN" altLang="en-US" sz="11000" b="0" i="0" u="none" spc="0" dirty="0">
                <a:solidFill>
                  <a:srgbClr val="03567A">
                    <a:alpha val="100000"/>
                  </a:srgbClr>
                </a:solidFill>
                <a:latin typeface="Holy-Ravioli" charset="-122"/>
                <a:ea typeface="Holy-Ravioli" charset="-122"/>
                <a:cs typeface="Holy-Ravioli" charset="-122"/>
              </a:rPr>
              <a:t>1</a:t>
            </a:r>
            <a:endParaRPr kumimoji="1" lang="zh-CN" altLang="en-US" sz="2000" dirty="0">
              <a:solidFill>
                <a:srgbClr val="000000"/>
              </a:solidFill>
            </a:endParaRPr>
          </a:p>
        </p:txBody>
      </p:sp>
      <p:pic>
        <p:nvPicPr>
          <p:cNvPr id="3820" name="Picture" descr="Picture"/>
          <p:cNvPicPr>
            <a:picLocks noChangeAspect="1"/>
          </p:cNvPicPr>
          <p:nvPr/>
        </p:nvPicPr>
        <p:blipFill>
          <a:blip r:embed="rId7" cstate="print">
            <a:alphaModFix/>
          </a:blip>
          <a:stretch>
            <a:fillRect/>
          </a:stretch>
        </p:blipFill>
        <p:spPr>
          <a:xfrm>
            <a:off x="19719486" y="4385694"/>
            <a:ext cx="1988862" cy="2293971"/>
          </a:xfrm>
          <a:prstGeom prst="rect">
            <a:avLst/>
          </a:prstGeom>
        </p:spPr>
      </p:pic>
      <p:sp>
        <p:nvSpPr>
          <p:cNvPr id="4289" name="文本"/>
          <p:cNvSpPr>
            <a:spLocks noGrp="1"/>
          </p:cNvSpPr>
          <p:nvPr>
            <p:ph type="ctrTitle"/>
          </p:nvPr>
        </p:nvSpPr>
        <p:spPr>
          <a:xfrm>
            <a:off x="19559531" y="4695179"/>
            <a:ext cx="2308773" cy="920622"/>
          </a:xfrm>
          <a:prstGeom prst="rect">
            <a:avLst/>
          </a:prstGeom>
        </p:spPr>
        <p:txBody>
          <a:bodyPr lIns="0" tIns="0" rIns="0" bIns="0">
            <a:noAutofit/>
          </a:bodyPr>
          <a:lstStyle/>
          <a:p>
            <a:pPr algn="ctr">
              <a:lnSpc>
                <a:spcPts val="13200"/>
              </a:lnSpc>
            </a:pPr>
            <a:r>
              <a:rPr lang="zh-CN" altLang="en-US" sz="11000" b="0" i="0" u="none" spc="0" dirty="0">
                <a:solidFill>
                  <a:srgbClr val="FAA041">
                    <a:alpha val="100000"/>
                  </a:srgbClr>
                </a:solidFill>
                <a:latin typeface="Holy-Ravioli" charset="-122"/>
                <a:ea typeface="Holy-Ravioli" charset="-122"/>
                <a:cs typeface="Holy-Ravioli" charset="-122"/>
              </a:rPr>
              <a:t>4</a:t>
            </a:r>
            <a:endParaRPr kumimoji="1" lang="zh-CN" altLang="en-US" sz="2000" dirty="0">
              <a:solidFill>
                <a:srgbClr val="000000"/>
              </a:solidFill>
            </a:endParaRPr>
          </a:p>
        </p:txBody>
      </p:sp>
      <p:pic>
        <p:nvPicPr>
          <p:cNvPr id="5288" name="Picture" descr="Picture"/>
          <p:cNvPicPr>
            <a:picLocks noChangeAspect="1"/>
          </p:cNvPicPr>
          <p:nvPr/>
        </p:nvPicPr>
        <p:blipFill>
          <a:blip r:embed="rId8" cstate="print">
            <a:alphaModFix/>
          </a:blip>
          <a:stretch>
            <a:fillRect/>
          </a:stretch>
        </p:blipFill>
        <p:spPr>
          <a:xfrm>
            <a:off x="7917225" y="4471568"/>
            <a:ext cx="2556715" cy="2208072"/>
          </a:xfrm>
          <a:prstGeom prst="rect">
            <a:avLst/>
          </a:prstGeom>
        </p:spPr>
      </p:pic>
      <p:sp>
        <p:nvSpPr>
          <p:cNvPr id="5756" name="文本"/>
          <p:cNvSpPr>
            <a:spLocks noGrp="1"/>
          </p:cNvSpPr>
          <p:nvPr>
            <p:ph type="ctrTitle"/>
          </p:nvPr>
        </p:nvSpPr>
        <p:spPr>
          <a:xfrm>
            <a:off x="8784394" y="4896953"/>
            <a:ext cx="838199" cy="947165"/>
          </a:xfrm>
          <a:prstGeom prst="rect">
            <a:avLst/>
          </a:prstGeom>
        </p:spPr>
        <p:txBody>
          <a:bodyPr lIns="0" tIns="0" rIns="0" bIns="0">
            <a:noAutofit/>
          </a:bodyPr>
          <a:lstStyle/>
          <a:p>
            <a:pPr algn="ctr">
              <a:lnSpc>
                <a:spcPts val="13200"/>
              </a:lnSpc>
            </a:pPr>
            <a:r>
              <a:rPr lang="zh-CN" altLang="en-US" sz="11000" b="0" i="0" u="none" spc="0" dirty="0">
                <a:solidFill>
                  <a:srgbClr val="FAA041">
                    <a:alpha val="100000"/>
                  </a:srgbClr>
                </a:solidFill>
                <a:latin typeface="Holy-Ravioli" charset="-122"/>
                <a:ea typeface="Holy-Ravioli" charset="-122"/>
                <a:cs typeface="Holy-Ravioli" charset="-122"/>
              </a:rPr>
              <a:t>2</a:t>
            </a:r>
            <a:endParaRPr kumimoji="1" lang="zh-CN" altLang="en-US" sz="2000" dirty="0">
              <a:solidFill>
                <a:srgbClr val="000000"/>
              </a:solidFill>
            </a:endParaRPr>
          </a:p>
        </p:txBody>
      </p:sp>
      <p:pic>
        <p:nvPicPr>
          <p:cNvPr id="6753" name="Picture" descr="Picture"/>
          <p:cNvPicPr>
            <a:picLocks noChangeAspect="1"/>
          </p:cNvPicPr>
          <p:nvPr/>
        </p:nvPicPr>
        <p:blipFill>
          <a:blip r:embed="rId9" cstate="print">
            <a:alphaModFix/>
          </a:blip>
          <a:stretch>
            <a:fillRect/>
          </a:stretch>
        </p:blipFill>
        <p:spPr>
          <a:xfrm>
            <a:off x="13808298" y="4394627"/>
            <a:ext cx="2408044" cy="2284905"/>
          </a:xfrm>
          <a:prstGeom prst="rect">
            <a:avLst/>
          </a:prstGeom>
        </p:spPr>
      </p:pic>
      <p:sp>
        <p:nvSpPr>
          <p:cNvPr id="7223" name="文本"/>
          <p:cNvSpPr>
            <a:spLocks noGrp="1"/>
          </p:cNvSpPr>
          <p:nvPr>
            <p:ph type="ctrTitle"/>
          </p:nvPr>
        </p:nvSpPr>
        <p:spPr>
          <a:xfrm>
            <a:off x="14614176" y="4649287"/>
            <a:ext cx="796289" cy="1021206"/>
          </a:xfrm>
          <a:prstGeom prst="rect">
            <a:avLst/>
          </a:prstGeom>
        </p:spPr>
        <p:txBody>
          <a:bodyPr lIns="0" tIns="0" rIns="0" bIns="0">
            <a:noAutofit/>
          </a:bodyPr>
          <a:lstStyle/>
          <a:p>
            <a:pPr algn="ctr">
              <a:lnSpc>
                <a:spcPts val="13200"/>
              </a:lnSpc>
            </a:pPr>
            <a:r>
              <a:rPr lang="zh-CN" altLang="en-US" sz="11000" b="0" i="0" u="none" spc="0" dirty="0">
                <a:solidFill>
                  <a:srgbClr val="03567A">
                    <a:alpha val="100000"/>
                  </a:srgbClr>
                </a:solidFill>
                <a:latin typeface="Holy-Ravioli" charset="-122"/>
                <a:ea typeface="Holy-Ravioli" charset="-122"/>
                <a:cs typeface="Holy-Ravioli" charset="-122"/>
              </a:rPr>
              <a:t>3</a:t>
            </a:r>
            <a:endParaRPr kumimoji="1" lang="zh-CN" altLang="en-US" sz="2000" dirty="0">
              <a:solidFill>
                <a:srgbClr val="000000"/>
              </a:solidFill>
            </a:endParaRPr>
          </a:p>
        </p:txBody>
      </p:sp>
      <p:sp>
        <p:nvSpPr>
          <p:cNvPr id="8222" name="文本"/>
          <p:cNvSpPr>
            <a:spLocks noGrp="1"/>
          </p:cNvSpPr>
          <p:nvPr>
            <p:ph type="ctrTitle"/>
          </p:nvPr>
        </p:nvSpPr>
        <p:spPr>
          <a:xfrm>
            <a:off x="1027827" y="7313113"/>
            <a:ext cx="5140014" cy="562146"/>
          </a:xfrm>
          <a:prstGeom prst="rect">
            <a:avLst/>
          </a:prstGeom>
        </p:spPr>
        <p:txBody>
          <a:bodyPr lIns="0" tIns="0" rIns="0" bIns="0">
            <a:noAutofit/>
          </a:bodyPr>
          <a:lstStyle/>
          <a:p>
            <a:pPr algn="ctr">
              <a:lnSpc>
                <a:spcPts val="5400"/>
              </a:lnSpc>
            </a:pPr>
            <a:r>
              <a:rPr lang="zh-CN" altLang="en-US" sz="450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前期融资难</a:t>
            </a:r>
            <a:endParaRPr kumimoji="1" lang="zh-CN" altLang="en-US" sz="2000" dirty="0">
              <a:solidFill>
                <a:srgbClr val="000000"/>
              </a:solidFill>
            </a:endParaRPr>
          </a:p>
        </p:txBody>
      </p:sp>
      <p:sp>
        <p:nvSpPr>
          <p:cNvPr id="9337" name="文本"/>
          <p:cNvSpPr>
            <a:spLocks noGrp="1"/>
          </p:cNvSpPr>
          <p:nvPr>
            <p:ph type="ctrTitle"/>
          </p:nvPr>
        </p:nvSpPr>
        <p:spPr>
          <a:xfrm>
            <a:off x="1505290" y="8878350"/>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依托于开放的</a:t>
            </a:r>
            <a:r>
              <a:rPr lang="en-US" altLang="zh-CN" sz="2800" b="1" dirty="0">
                <a:solidFill>
                  <a:srgbClr val="4C4843">
                    <a:alpha val="100000"/>
                  </a:srgbClr>
                </a:solidFill>
                <a:latin typeface="Microsoft YaHei" charset="-122"/>
                <a:ea typeface="Microsoft YaHei" charset="-122"/>
                <a:cs typeface="Microsoft YaHei" charset="-122"/>
              </a:rPr>
              <a:t>API</a:t>
            </a:r>
            <a:r>
              <a:rPr lang="zh-CN" altLang="en-US" sz="2800" b="1" dirty="0">
                <a:solidFill>
                  <a:srgbClr val="4C4843">
                    <a:alpha val="100000"/>
                  </a:srgbClr>
                </a:solidFill>
                <a:latin typeface="Microsoft YaHei" charset="-122"/>
                <a:ea typeface="Microsoft YaHei" charset="-122"/>
                <a:cs typeface="Microsoft YaHei" charset="-122"/>
              </a:rPr>
              <a:t>平台和微信小程序开发者平台，开发成本较低。</a:t>
            </a:r>
            <a:endParaRPr kumimoji="1" lang="zh-CN" altLang="en-US" sz="2400" b="1" dirty="0">
              <a:solidFill>
                <a:srgbClr val="000000"/>
              </a:solidFill>
            </a:endParaRPr>
          </a:p>
        </p:txBody>
      </p:sp>
      <p:sp>
        <p:nvSpPr>
          <p:cNvPr id="10943" name="文本"/>
          <p:cNvSpPr>
            <a:spLocks noGrp="1"/>
          </p:cNvSpPr>
          <p:nvPr>
            <p:ph type="ctrTitle"/>
          </p:nvPr>
        </p:nvSpPr>
        <p:spPr>
          <a:xfrm>
            <a:off x="6710603" y="7313113"/>
            <a:ext cx="5140014" cy="562146"/>
          </a:xfrm>
          <a:prstGeom prst="rect">
            <a:avLst/>
          </a:prstGeom>
        </p:spPr>
        <p:txBody>
          <a:bodyPr lIns="0" tIns="0" rIns="0" bIns="0">
            <a:noAutofit/>
          </a:bodyPr>
          <a:lstStyle/>
          <a:p>
            <a:pPr algn="ctr">
              <a:lnSpc>
                <a:spcPts val="5400"/>
              </a:lnSpc>
            </a:pPr>
            <a:r>
              <a:rPr lang="zh-CN" altLang="en-US" sz="450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用户信息安全管理</a:t>
            </a:r>
            <a:endParaRPr kumimoji="1" lang="zh-CN" altLang="en-US" sz="2000" dirty="0">
              <a:solidFill>
                <a:srgbClr val="000000"/>
              </a:solidFill>
            </a:endParaRPr>
          </a:p>
        </p:txBody>
      </p:sp>
      <p:sp>
        <p:nvSpPr>
          <p:cNvPr id="12060" name="文本"/>
          <p:cNvSpPr>
            <a:spLocks noGrp="1"/>
          </p:cNvSpPr>
          <p:nvPr>
            <p:ph type="ctrTitle"/>
          </p:nvPr>
        </p:nvSpPr>
        <p:spPr>
          <a:xfrm>
            <a:off x="7221944" y="8979967"/>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依托微信平台统一管理，安全稳定。</a:t>
            </a:r>
            <a:br>
              <a:rPr lang="zh-CN" altLang="en-US" sz="2800" b="1" dirty="0">
                <a:solidFill>
                  <a:srgbClr val="4C4843">
                    <a:alpha val="100000"/>
                  </a:srgbClr>
                </a:solidFill>
                <a:latin typeface="Microsoft YaHei" charset="-122"/>
                <a:ea typeface="Microsoft YaHei" charset="-122"/>
                <a:cs typeface="Microsoft YaHei" charset="-122"/>
              </a:rPr>
            </a:br>
            <a:r>
              <a:rPr lang="zh-CN" altLang="en-US" sz="2800" b="1" dirty="0">
                <a:solidFill>
                  <a:srgbClr val="4C4843">
                    <a:alpha val="100000"/>
                  </a:srgbClr>
                </a:solidFill>
                <a:latin typeface="Microsoft YaHei" charset="-122"/>
                <a:ea typeface="Microsoft YaHei" charset="-122"/>
                <a:cs typeface="Microsoft YaHei" charset="-122"/>
              </a:rPr>
              <a:t>网站遭受黑客攻击，依托腾讯云平台备份资料，确保信息不丢失。</a:t>
            </a:r>
            <a:br>
              <a:rPr lang="zh-CN" altLang="en-US" sz="2800" b="1" dirty="0">
                <a:solidFill>
                  <a:srgbClr val="4C4843">
                    <a:alpha val="100000"/>
                  </a:srgbClr>
                </a:solidFill>
                <a:latin typeface="Microsoft YaHei" charset="-122"/>
                <a:ea typeface="Microsoft YaHei" charset="-122"/>
                <a:cs typeface="Microsoft YaHei" charset="-122"/>
              </a:rPr>
            </a:br>
            <a:endParaRPr kumimoji="1" lang="zh-CN" altLang="en-US" sz="2400" b="1" dirty="0">
              <a:solidFill>
                <a:srgbClr val="000000"/>
              </a:solidFill>
            </a:endParaRPr>
          </a:p>
        </p:txBody>
      </p:sp>
      <p:sp>
        <p:nvSpPr>
          <p:cNvPr id="13667" name="文本"/>
          <p:cNvSpPr>
            <a:spLocks noGrp="1"/>
          </p:cNvSpPr>
          <p:nvPr>
            <p:ph type="ctrTitle"/>
          </p:nvPr>
        </p:nvSpPr>
        <p:spPr>
          <a:xfrm>
            <a:off x="12427256" y="7313113"/>
            <a:ext cx="5140014" cy="562146"/>
          </a:xfrm>
          <a:prstGeom prst="rect">
            <a:avLst/>
          </a:prstGeom>
        </p:spPr>
        <p:txBody>
          <a:bodyPr lIns="0" tIns="0" rIns="0" bIns="0">
            <a:noAutofit/>
          </a:bodyPr>
          <a:lstStyle/>
          <a:p>
            <a:pPr algn="ctr">
              <a:lnSpc>
                <a:spcPts val="5400"/>
              </a:lnSpc>
            </a:pPr>
            <a:r>
              <a:rPr lang="zh-CN" altLang="en-US" sz="4500" b="0" i="0" u="none" spc="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请在此输入标题</a:t>
            </a:r>
            <a:endParaRPr kumimoji="1" lang="zh-CN" altLang="en-US" sz="2000" dirty="0">
              <a:solidFill>
                <a:srgbClr val="000000"/>
              </a:solidFill>
            </a:endParaRPr>
          </a:p>
        </p:txBody>
      </p:sp>
      <p:sp>
        <p:nvSpPr>
          <p:cNvPr id="14785" name="文本"/>
          <p:cNvSpPr>
            <a:spLocks noGrp="1"/>
          </p:cNvSpPr>
          <p:nvPr>
            <p:ph type="ctrTitle"/>
          </p:nvPr>
        </p:nvSpPr>
        <p:spPr>
          <a:xfrm>
            <a:off x="12938597" y="9297204"/>
            <a:ext cx="4117332" cy="1628030"/>
          </a:xfrm>
          <a:prstGeom prst="rect">
            <a:avLst/>
          </a:prstGeom>
        </p:spPr>
        <p:txBody>
          <a:bodyPr lIns="0" tIns="0" rIns="0" bIns="0">
            <a:noAutofit/>
          </a:bodyPr>
          <a:lstStyle/>
          <a:p>
            <a:pPr algn="l">
              <a:lnSpc>
                <a:spcPts val="3600"/>
              </a:lnSpc>
            </a:pPr>
            <a:r>
              <a:rPr lang="zh-CN" altLang="en-US" sz="2400" b="0" i="0" u="none" spc="0" dirty="0">
                <a:solidFill>
                  <a:srgbClr val="4C4843">
                    <a:alpha val="100000"/>
                  </a:srgbClr>
                </a:solidFill>
                <a:latin typeface="Microsoft YaHei" charset="-122"/>
                <a:ea typeface="Microsoft YaHei" charset="-122"/>
                <a:cs typeface="Microsoft YaHei" charset="-122"/>
              </a:rPr>
              <a:t>请在此粘贴或者输入你的文字内容请在此粘贴或者输入你的文字内容 。</a:t>
            </a:r>
            <a:endParaRPr kumimoji="1" lang="zh-CN" altLang="en-US" sz="2000" dirty="0">
              <a:solidFill>
                <a:srgbClr val="000000"/>
              </a:solidFill>
            </a:endParaRPr>
          </a:p>
          <a:p>
            <a:pPr algn="l">
              <a:lnSpc>
                <a:spcPts val="3600"/>
              </a:lnSpc>
            </a:pPr>
            <a:endParaRPr kumimoji="1" lang="zh-CN" altLang="en-US" sz="2000" dirty="0">
              <a:solidFill>
                <a:srgbClr val="000000"/>
              </a:solidFill>
            </a:endParaRPr>
          </a:p>
        </p:txBody>
      </p:sp>
      <p:sp>
        <p:nvSpPr>
          <p:cNvPr id="16393" name="文本"/>
          <p:cNvSpPr>
            <a:spLocks noGrp="1"/>
          </p:cNvSpPr>
          <p:nvPr>
            <p:ph type="ctrTitle"/>
          </p:nvPr>
        </p:nvSpPr>
        <p:spPr>
          <a:xfrm>
            <a:off x="18203906" y="7313113"/>
            <a:ext cx="5140014" cy="562146"/>
          </a:xfrm>
          <a:prstGeom prst="rect">
            <a:avLst/>
          </a:prstGeom>
        </p:spPr>
        <p:txBody>
          <a:bodyPr lIns="0" tIns="0" rIns="0" bIns="0">
            <a:noAutofit/>
          </a:bodyPr>
          <a:lstStyle/>
          <a:p>
            <a:pPr algn="ctr">
              <a:lnSpc>
                <a:spcPts val="5400"/>
              </a:lnSpc>
            </a:pPr>
            <a:r>
              <a:rPr lang="zh-CN" altLang="en-US" sz="4500" b="0" i="0" u="none" spc="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请在此输入标题</a:t>
            </a:r>
            <a:endParaRPr kumimoji="1" lang="zh-CN" altLang="en-US" sz="2000" dirty="0">
              <a:solidFill>
                <a:srgbClr val="000000"/>
              </a:solidFill>
            </a:endParaRPr>
          </a:p>
        </p:txBody>
      </p:sp>
      <p:sp>
        <p:nvSpPr>
          <p:cNvPr id="17511" name="文本"/>
          <p:cNvSpPr>
            <a:spLocks noGrp="1"/>
          </p:cNvSpPr>
          <p:nvPr>
            <p:ph type="ctrTitle"/>
          </p:nvPr>
        </p:nvSpPr>
        <p:spPr>
          <a:xfrm>
            <a:off x="18655251" y="9297204"/>
            <a:ext cx="4117332" cy="1628030"/>
          </a:xfrm>
          <a:prstGeom prst="rect">
            <a:avLst/>
          </a:prstGeom>
        </p:spPr>
        <p:txBody>
          <a:bodyPr lIns="0" tIns="0" rIns="0" bIns="0">
            <a:noAutofit/>
          </a:bodyPr>
          <a:lstStyle/>
          <a:p>
            <a:pPr algn="l">
              <a:lnSpc>
                <a:spcPts val="3600"/>
              </a:lnSpc>
            </a:pPr>
            <a:r>
              <a:rPr lang="zh-CN" altLang="en-US" sz="2400" b="0" i="0" u="none" spc="0" dirty="0">
                <a:solidFill>
                  <a:srgbClr val="4C4843">
                    <a:alpha val="100000"/>
                  </a:srgbClr>
                </a:solidFill>
                <a:latin typeface="Microsoft YaHei" charset="-122"/>
                <a:ea typeface="Microsoft YaHei" charset="-122"/>
                <a:cs typeface="Microsoft YaHei" charset="-122"/>
              </a:rPr>
              <a:t>请在此粘贴或者输入你的文字内容请在此粘贴或者输入你的文字内容 。</a:t>
            </a:r>
            <a:endParaRPr kumimoji="1" lang="zh-CN" altLang="en-US" sz="2000" dirty="0">
              <a:solidFill>
                <a:srgbClr val="000000"/>
              </a:solidFill>
            </a:endParaRPr>
          </a:p>
          <a:p>
            <a:pPr algn="l">
              <a:lnSpc>
                <a:spcPts val="3600"/>
              </a:lnSpc>
            </a:pPr>
            <a:endParaRPr kumimoji="1" lang="zh-CN" altLang="en-US" sz="2000" dirty="0">
              <a:solidFill>
                <a:srgbClr val="000000"/>
              </a:solidFill>
            </a:endParaRPr>
          </a:p>
        </p:txBody>
      </p:sp>
      <p:sp>
        <p:nvSpPr>
          <p:cNvPr id="19119" name="文本"/>
          <p:cNvSpPr>
            <a:spLocks noGrp="1"/>
          </p:cNvSpPr>
          <p:nvPr>
            <p:ph type="ctrTitle"/>
          </p:nvPr>
        </p:nvSpPr>
        <p:spPr>
          <a:xfrm>
            <a:off x="8210857" y="911066"/>
            <a:ext cx="7962284" cy="619025"/>
          </a:xfrm>
          <a:prstGeom prst="rect">
            <a:avLst/>
          </a:prstGeom>
        </p:spPr>
        <p:txBody>
          <a:bodyPr lIns="0" tIns="0" rIns="0" bIns="0">
            <a:noAutofit/>
          </a:bodyPr>
          <a:lstStyle/>
          <a:p>
            <a:pPr algn="ctr">
              <a:lnSpc>
                <a:spcPts val="6000"/>
              </a:lnSpc>
            </a:pPr>
            <a:r>
              <a:rPr lang="zh-CN" altLang="en-US" sz="500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可能存在的风险</a:t>
            </a:r>
            <a:endParaRPr kumimoji="1" lang="zh-CN" altLang="en-US" sz="2000" dirty="0">
              <a:solidFill>
                <a:srgbClr val="000000"/>
              </a:solidFill>
            </a:endParaRPr>
          </a:p>
        </p:txBody>
      </p:sp>
      <p:sp>
        <p:nvSpPr>
          <p:cNvPr id="20232" name="文本"/>
          <p:cNvSpPr>
            <a:spLocks noGrp="1"/>
          </p:cNvSpPr>
          <p:nvPr>
            <p:ph type="ctrTitle"/>
          </p:nvPr>
        </p:nvSpPr>
        <p:spPr>
          <a:xfrm>
            <a:off x="1687670" y="1967374"/>
            <a:ext cx="21008659" cy="856247"/>
          </a:xfrm>
          <a:prstGeom prst="rect">
            <a:avLst/>
          </a:prstGeom>
        </p:spPr>
        <p:txBody>
          <a:bodyPr lIns="0" tIns="0" rIns="0" bIns="0">
            <a:noAutofit/>
          </a:bodyPr>
          <a:lstStyle/>
          <a:p>
            <a:pPr algn="ctr">
              <a:lnSpc>
                <a:spcPts val="4319"/>
              </a:lnSpc>
            </a:pPr>
            <a:r>
              <a:rPr lang="zh-CN" altLang="en-US" sz="2879" b="0" i="0" u="none" spc="0" dirty="0">
                <a:solidFill>
                  <a:srgbClr val="4C4843">
                    <a:alpha val="100000"/>
                  </a:srgbClr>
                </a:solidFill>
                <a:latin typeface="Microsoft YaHei" charset="-122"/>
                <a:ea typeface="Microsoft YaHei" charset="-122"/>
                <a:cs typeface="Microsoft YaHei" charset="-122"/>
              </a:rPr>
              <a:t>请在此粘贴或者输入你的文字内容请在此粘贴或者输入你的文字内容 。请在此粘贴或者输入你的文字内容。</a:t>
            </a:r>
            <a:endParaRPr kumimoji="1" lang="zh-CN" altLang="en-US" sz="2000" dirty="0">
              <a:solidFill>
                <a:srgbClr val="000000"/>
              </a:solidFill>
            </a:endParaRPr>
          </a:p>
          <a:p>
            <a:pPr algn="ctr">
              <a:lnSpc>
                <a:spcPts val="4319"/>
              </a:lnSpc>
            </a:pP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207249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3230172"/>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5521374"/>
            <a:ext cx="25801727" cy="8194625"/>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729663"/>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710998"/>
            <a:ext cx="4754865" cy="4754865"/>
          </a:xfrm>
          <a:prstGeom prst="rect">
            <a:avLst/>
          </a:prstGeom>
        </p:spPr>
      </p:pic>
      <p:sp>
        <p:nvSpPr>
          <p:cNvPr id="2339" name="文本"/>
          <p:cNvSpPr>
            <a:spLocks noGrp="1"/>
          </p:cNvSpPr>
          <p:nvPr>
            <p:ph type="ctrTitle"/>
          </p:nvPr>
        </p:nvSpPr>
        <p:spPr>
          <a:xfrm>
            <a:off x="822997" y="236649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9</a:t>
            </a:r>
            <a:endParaRPr kumimoji="1" lang="zh-CN" altLang="en-US" sz="2000" dirty="0">
              <a:solidFill>
                <a:srgbClr val="000000"/>
              </a:solidFill>
            </a:endParaRPr>
          </a:p>
        </p:txBody>
      </p:sp>
      <p:sp>
        <p:nvSpPr>
          <p:cNvPr id="3361" name="文本"/>
          <p:cNvSpPr>
            <a:spLocks noGrp="1"/>
          </p:cNvSpPr>
          <p:nvPr>
            <p:ph type="ctrTitle"/>
          </p:nvPr>
        </p:nvSpPr>
        <p:spPr>
          <a:xfrm>
            <a:off x="6118204" y="2202768"/>
            <a:ext cx="9262004" cy="1068047"/>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鸣谢</a:t>
            </a:r>
          </a:p>
        </p:txBody>
      </p:sp>
      <p:sp>
        <p:nvSpPr>
          <p:cNvPr id="4474" name="文本"/>
          <p:cNvSpPr>
            <a:spLocks noGrp="1"/>
          </p:cNvSpPr>
          <p:nvPr>
            <p:ph type="ctrTitle"/>
          </p:nvPr>
        </p:nvSpPr>
        <p:spPr>
          <a:xfrm>
            <a:off x="6118205" y="4194942"/>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Acknowledgement</a:t>
            </a:r>
            <a:endParaRPr kumimoji="1" lang="zh-CN" altLang="en-US" sz="2000" dirty="0">
              <a:solidFill>
                <a:srgbClr val="000000"/>
              </a:solidFill>
            </a:endParaRPr>
          </a:p>
        </p:txBody>
      </p:sp>
      <p:sp>
        <p:nvSpPr>
          <p:cNvPr id="3" name="文本框 2">
            <a:extLst>
              <a:ext uri="{FF2B5EF4-FFF2-40B4-BE49-F238E27FC236}">
                <a16:creationId xmlns:a16="http://schemas.microsoft.com/office/drawing/2014/main" id="{36719EE7-B187-49F3-ACA3-25FE9286EB75}"/>
              </a:ext>
            </a:extLst>
          </p:cNvPr>
          <p:cNvSpPr txBox="1"/>
          <p:nvPr/>
        </p:nvSpPr>
        <p:spPr>
          <a:xfrm>
            <a:off x="2873830" y="6697729"/>
            <a:ext cx="20054066" cy="2585323"/>
          </a:xfrm>
          <a:prstGeom prst="rect">
            <a:avLst/>
          </a:prstGeom>
          <a:noFill/>
        </p:spPr>
        <p:txBody>
          <a:bodyPr wrap="square" rtlCol="0">
            <a:spAutoFit/>
          </a:bodyPr>
          <a:lstStyle/>
          <a:p>
            <a:r>
              <a:rPr lang="zh-CN" altLang="zh-CN" sz="4800" b="1" dirty="0"/>
              <a:t>作者要感谢给以帮助的老师和同学们，他们的极其宝贵的意见促成了这个文档的完成。 此外，作者要感谢中国电子学会创客教育专家委员会对这项工作的支持。</a:t>
            </a:r>
          </a:p>
          <a:p>
            <a:endParaRPr lang="zh-CN" altLang="en-US" dirty="0"/>
          </a:p>
        </p:txBody>
      </p:sp>
    </p:spTree>
    <p:extLst>
      <p:ext uri="{BB962C8B-B14F-4D97-AF65-F5344CB8AC3E}">
        <p14:creationId xmlns:p14="http://schemas.microsoft.com/office/powerpoint/2010/main" val="1539347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sp>
        <p:nvSpPr>
          <p:cNvPr id="469" name="文本"/>
          <p:cNvSpPr>
            <a:spLocks noGrp="1"/>
          </p:cNvSpPr>
          <p:nvPr>
            <p:ph type="ctrTitle"/>
          </p:nvPr>
        </p:nvSpPr>
        <p:spPr>
          <a:xfrm>
            <a:off x="4209141" y="5244720"/>
            <a:ext cx="14389339" cy="1501675"/>
          </a:xfrm>
          <a:prstGeom prst="rect">
            <a:avLst/>
          </a:prstGeom>
        </p:spPr>
        <p:txBody>
          <a:bodyPr lIns="0" tIns="0" rIns="0" bIns="0">
            <a:noAutofit/>
          </a:bodyPr>
          <a:lstStyle/>
          <a:p>
            <a:pPr algn="l">
              <a:lnSpc>
                <a:spcPts val="14400"/>
              </a:lnSpc>
            </a:pPr>
            <a:r>
              <a:rPr lang="zh-CN" altLang="en-US" sz="12000" b="0" i="0" u="none" spc="900" dirty="0">
                <a:solidFill>
                  <a:srgbClr val="FFFFFF">
                    <a:alpha val="100000"/>
                  </a:srgbClr>
                </a:solidFill>
                <a:latin typeface="Microsoft YaHei" charset="-122"/>
                <a:ea typeface="Microsoft YaHei" charset="-122"/>
                <a:cs typeface="Microsoft YaHei" charset="-122"/>
              </a:rPr>
              <a:t>感谢您的聆听​</a:t>
            </a:r>
            <a:endParaRPr kumimoji="1" lang="zh-CN" altLang="en-US" sz="2000" dirty="0">
              <a:solidFill>
                <a:srgbClr val="000000"/>
              </a:solidFill>
            </a:endParaRPr>
          </a:p>
        </p:txBody>
      </p:sp>
      <p:pic>
        <p:nvPicPr>
          <p:cNvPr id="1483" name="Picture" descr="Picture"/>
          <p:cNvPicPr>
            <a:picLocks noChangeAspect="1"/>
          </p:cNvPicPr>
          <p:nvPr/>
        </p:nvPicPr>
        <p:blipFill>
          <a:blip r:embed="rId3" cstate="print">
            <a:alphaModFix/>
          </a:blip>
          <a:stretch>
            <a:fillRect/>
          </a:stretch>
        </p:blipFill>
        <p:spPr>
          <a:xfrm>
            <a:off x="2680101" y="2459561"/>
            <a:ext cx="112515" cy="9325823"/>
          </a:xfrm>
          <a:prstGeom prst="rect">
            <a:avLst/>
          </a:prstGeom>
        </p:spPr>
      </p:pic>
      <p:pic>
        <p:nvPicPr>
          <p:cNvPr id="1950" name="Picture" descr="Picture"/>
          <p:cNvPicPr>
            <a:picLocks noChangeAspect="1"/>
          </p:cNvPicPr>
          <p:nvPr/>
        </p:nvPicPr>
        <p:blipFill>
          <a:blip r:embed="rId4" cstate="print">
            <a:alphaModFix/>
          </a:blip>
          <a:stretch>
            <a:fillRect/>
          </a:stretch>
        </p:blipFill>
        <p:spPr>
          <a:xfrm rot="16200000">
            <a:off x="5439915" y="-300251"/>
            <a:ext cx="112515" cy="5632142"/>
          </a:xfrm>
          <a:prstGeom prst="rect">
            <a:avLst/>
          </a:prstGeom>
        </p:spPr>
      </p:pic>
      <p:pic>
        <p:nvPicPr>
          <p:cNvPr id="2424" name="Picture" descr="Picture"/>
          <p:cNvPicPr>
            <a:picLocks noChangeAspect="1"/>
          </p:cNvPicPr>
          <p:nvPr/>
        </p:nvPicPr>
        <p:blipFill>
          <a:blip r:embed="rId5" cstate="print">
            <a:alphaModFix/>
          </a:blip>
          <a:stretch>
            <a:fillRect/>
          </a:stretch>
        </p:blipFill>
        <p:spPr>
          <a:xfrm rot="21600000">
            <a:off x="8255986" y="2459805"/>
            <a:ext cx="112515" cy="1950169"/>
          </a:xfrm>
          <a:prstGeom prst="rect">
            <a:avLst/>
          </a:prstGeom>
        </p:spPr>
      </p:pic>
      <p:pic>
        <p:nvPicPr>
          <p:cNvPr id="2898" name="Picture" descr="Picture"/>
          <p:cNvPicPr>
            <a:picLocks noChangeAspect="1"/>
          </p:cNvPicPr>
          <p:nvPr/>
        </p:nvPicPr>
        <p:blipFill>
          <a:blip r:embed="rId4" cstate="print">
            <a:alphaModFix/>
          </a:blip>
          <a:stretch>
            <a:fillRect/>
          </a:stretch>
        </p:blipFill>
        <p:spPr>
          <a:xfrm rot="16200000">
            <a:off x="5439915" y="8969314"/>
            <a:ext cx="112515" cy="5632142"/>
          </a:xfrm>
          <a:prstGeom prst="rect">
            <a:avLst/>
          </a:prstGeom>
        </p:spPr>
      </p:pic>
      <p:pic>
        <p:nvPicPr>
          <p:cNvPr id="3372" name="Picture" descr="Picture"/>
          <p:cNvPicPr>
            <a:picLocks noChangeAspect="1"/>
          </p:cNvPicPr>
          <p:nvPr/>
        </p:nvPicPr>
        <p:blipFill>
          <a:blip r:embed="rId5" cstate="print">
            <a:alphaModFix/>
          </a:blip>
          <a:stretch>
            <a:fillRect/>
          </a:stretch>
        </p:blipFill>
        <p:spPr>
          <a:xfrm rot="21600000">
            <a:off x="8226987" y="9905456"/>
            <a:ext cx="112515" cy="1950169"/>
          </a:xfrm>
          <a:prstGeom prst="rect">
            <a:avLst/>
          </a:prstGeom>
        </p:spPr>
      </p:pic>
      <p:sp>
        <p:nvSpPr>
          <p:cNvPr id="3846" name="文本"/>
          <p:cNvSpPr>
            <a:spLocks noGrp="1"/>
          </p:cNvSpPr>
          <p:nvPr>
            <p:ph type="ctrTitle"/>
          </p:nvPr>
        </p:nvSpPr>
        <p:spPr>
          <a:xfrm rot="21600000">
            <a:off x="4209141" y="7229803"/>
            <a:ext cx="12251689" cy="604265"/>
          </a:xfrm>
          <a:prstGeom prst="rect">
            <a:avLst/>
          </a:prstGeom>
        </p:spPr>
        <p:txBody>
          <a:bodyPr lIns="0" tIns="0" rIns="0" bIns="0">
            <a:noAutofit/>
          </a:bodyPr>
          <a:lstStyle/>
          <a:p>
            <a:pPr algn="l">
              <a:lnSpc>
                <a:spcPts val="7800"/>
              </a:lnSpc>
            </a:pPr>
            <a:r>
              <a:rPr lang="zh-CN" altLang="en-US" sz="6500" b="0" i="0" u="none" spc="0" dirty="0">
                <a:solidFill>
                  <a:srgbClr val="FAA041">
                    <a:alpha val="100000"/>
                  </a:srgbClr>
                </a:solidFill>
                <a:latin typeface="Cinzel-Bold" charset="-122"/>
                <a:ea typeface="Cinzel-Bold" charset="-122"/>
                <a:cs typeface="Cinzel-Bold" charset="-122"/>
              </a:rPr>
              <a:t>Thank you for listening.</a:t>
            </a:r>
            <a:endParaRPr kumimoji="1" lang="zh-CN" altLang="en-US" sz="2000" dirty="0">
              <a:solidFill>
                <a:srgbClr val="000000"/>
              </a:solidFill>
            </a:endParaRPr>
          </a:p>
        </p:txBody>
      </p:sp>
      <p:sp>
        <p:nvSpPr>
          <p:cNvPr id="4868" name="文本"/>
          <p:cNvSpPr>
            <a:spLocks noGrp="1"/>
          </p:cNvSpPr>
          <p:nvPr>
            <p:ph type="ctrTitle"/>
          </p:nvPr>
        </p:nvSpPr>
        <p:spPr>
          <a:xfrm>
            <a:off x="4209141" y="8671386"/>
            <a:ext cx="4873966" cy="497085"/>
          </a:xfrm>
          <a:prstGeom prst="rect">
            <a:avLst/>
          </a:prstGeom>
        </p:spPr>
        <p:txBody>
          <a:bodyPr lIns="0" tIns="0" rIns="0" bIns="0">
            <a:noAutofit/>
          </a:bodyPr>
          <a:lstStyle/>
          <a:p>
            <a:pPr algn="ctr">
              <a:lnSpc>
                <a:spcPts val="4800"/>
              </a:lnSpc>
            </a:pPr>
            <a:r>
              <a:rPr lang="zh-CN" altLang="en-US" sz="4000" b="0" i="0" u="none" spc="880" dirty="0">
                <a:solidFill>
                  <a:srgbClr val="FFFFFF">
                    <a:alpha val="100000"/>
                  </a:srgbClr>
                </a:solidFill>
                <a:latin typeface="Microsoft YaHei" charset="-122"/>
                <a:ea typeface="Microsoft YaHei" charset="-122"/>
                <a:cs typeface="Microsoft YaHei" charset="-122"/>
              </a:rPr>
              <a:t>汇报人：创客贴</a:t>
            </a:r>
            <a:endParaRPr kumimoji="1" lang="zh-CN" altLang="en-US" sz="2000" dirty="0">
              <a:solidFill>
                <a:srgbClr val="000000"/>
              </a:solidFill>
            </a:endParaRPr>
          </a:p>
        </p:txBody>
      </p:sp>
      <p:pic>
        <p:nvPicPr>
          <p:cNvPr id="5881" name="Picture" descr="Picture"/>
          <p:cNvPicPr>
            <a:picLocks noChangeAspect="1"/>
          </p:cNvPicPr>
          <p:nvPr/>
        </p:nvPicPr>
        <p:blipFill>
          <a:blip r:embed="rId6" cstate="print">
            <a:alphaModFix/>
          </a:blip>
          <a:stretch>
            <a:fillRect/>
          </a:stretch>
        </p:blipFill>
        <p:spPr>
          <a:xfrm>
            <a:off x="4295144" y="8560667"/>
            <a:ext cx="4787962" cy="889998"/>
          </a:xfrm>
          <a:prstGeom prst="rect">
            <a:avLst/>
          </a:prstGeom>
        </p:spPr>
      </p:pic>
      <p:sp>
        <p:nvSpPr>
          <p:cNvPr id="6348" name="文本"/>
          <p:cNvSpPr>
            <a:spLocks noGrp="1"/>
          </p:cNvSpPr>
          <p:nvPr>
            <p:ph type="ctrTitle"/>
          </p:nvPr>
        </p:nvSpPr>
        <p:spPr>
          <a:xfrm>
            <a:off x="10682647" y="8665956"/>
            <a:ext cx="4815046" cy="490636"/>
          </a:xfrm>
          <a:prstGeom prst="rect">
            <a:avLst/>
          </a:prstGeom>
        </p:spPr>
        <p:txBody>
          <a:bodyPr lIns="0" tIns="0" rIns="0" bIns="0">
            <a:noAutofit/>
          </a:bodyPr>
          <a:lstStyle/>
          <a:p>
            <a:pPr algn="ctr">
              <a:lnSpc>
                <a:spcPts val="4800"/>
              </a:lnSpc>
            </a:pPr>
            <a:r>
              <a:rPr lang="zh-CN" altLang="en-US" sz="4000" b="0" i="0" u="none" spc="880" dirty="0">
                <a:solidFill>
                  <a:srgbClr val="FFFFFF">
                    <a:alpha val="100000"/>
                  </a:srgbClr>
                </a:solidFill>
                <a:latin typeface="Microsoft YaHei" charset="-122"/>
                <a:ea typeface="Microsoft YaHei" charset="-122"/>
                <a:cs typeface="Microsoft YaHei" charset="-122"/>
              </a:rPr>
              <a:t>汇报时间：XX</a:t>
            </a:r>
            <a:endParaRPr kumimoji="1" lang="zh-CN" altLang="en-US" sz="2000" dirty="0">
              <a:solidFill>
                <a:srgbClr val="000000"/>
              </a:solidFill>
            </a:endParaRPr>
          </a:p>
        </p:txBody>
      </p:sp>
      <p:pic>
        <p:nvPicPr>
          <p:cNvPr id="7362" name="Picture" descr="Picture"/>
          <p:cNvPicPr>
            <a:picLocks noChangeAspect="1"/>
          </p:cNvPicPr>
          <p:nvPr/>
        </p:nvPicPr>
        <p:blipFill>
          <a:blip r:embed="rId6" cstate="print">
            <a:alphaModFix/>
          </a:blip>
          <a:stretch>
            <a:fillRect/>
          </a:stretch>
        </p:blipFill>
        <p:spPr>
          <a:xfrm>
            <a:off x="10768287" y="8560667"/>
            <a:ext cx="4787962" cy="889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862739" y="6487696"/>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1</a:t>
            </a:r>
            <a:endParaRPr kumimoji="1" lang="zh-CN" altLang="en-US" sz="2000" dirty="0">
              <a:solidFill>
                <a:srgbClr val="000000"/>
              </a:solidFill>
            </a:endParaRPr>
          </a:p>
        </p:txBody>
      </p:sp>
      <p:sp>
        <p:nvSpPr>
          <p:cNvPr id="3361" name="文本"/>
          <p:cNvSpPr>
            <a:spLocks noGrp="1"/>
          </p:cNvSpPr>
          <p:nvPr>
            <p:ph type="ctrTitle"/>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项目概述</a:t>
            </a:r>
            <a:endParaRPr kumimoji="1" lang="zh-CN" altLang="en-US" sz="2000" dirty="0">
              <a:solidFill>
                <a:srgbClr val="000000"/>
              </a:solidFill>
            </a:endParaRPr>
          </a:p>
        </p:txBody>
      </p:sp>
      <p:sp>
        <p:nvSpPr>
          <p:cNvPr id="4474" name="文本"/>
          <p:cNvSpPr>
            <a:spLocks noGrp="1"/>
          </p:cNvSpPr>
          <p:nvPr>
            <p:ph type="ctrTitle"/>
          </p:nvPr>
        </p:nvSpPr>
        <p:spPr>
          <a:xfrm>
            <a:off x="6118204" y="7125892"/>
            <a:ext cx="12147590" cy="412463"/>
          </a:xfrm>
          <a:prstGeom prst="rect">
            <a:avLst/>
          </a:prstGeom>
        </p:spPr>
        <p:txBody>
          <a:bodyPr lIns="0" tIns="0" rIns="0" bIns="0">
            <a:noAutofit/>
          </a:bodyPr>
          <a:lstStyle/>
          <a:p>
            <a:pPr algn="l">
              <a:lnSpc>
                <a:spcPts val="5331"/>
              </a:lnSpc>
            </a:pPr>
            <a:r>
              <a:rPr lang="en-US" altLang="zh-CN" sz="4442" dirty="0">
                <a:solidFill>
                  <a:srgbClr val="FAA041">
                    <a:alpha val="100000"/>
                  </a:srgbClr>
                </a:solidFill>
                <a:latin typeface="Cinzel-Bold" charset="-122"/>
                <a:ea typeface="Cinzel-Bold" charset="-122"/>
                <a:cs typeface="Cinzel-Bold" charset="-122"/>
              </a:rPr>
              <a:t>Project</a:t>
            </a:r>
            <a:r>
              <a:rPr lang="zh-CN" altLang="en-US" sz="4442" b="0" i="0" u="none" spc="0" dirty="0">
                <a:solidFill>
                  <a:srgbClr val="FAA041">
                    <a:alpha val="100000"/>
                  </a:srgbClr>
                </a:solidFill>
                <a:latin typeface="Cinzel-Bold" charset="-122"/>
                <a:ea typeface="Cinzel-Bold" charset="-122"/>
                <a:cs typeface="Cinzel-Bold" charset="-122"/>
              </a:rPr>
              <a:t> overview.</a:t>
            </a: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507873" y="3409706"/>
            <a:ext cx="5856714" cy="1285513"/>
          </a:xfrm>
          <a:prstGeom prst="rect">
            <a:avLst/>
          </a:prstGeom>
        </p:spPr>
      </p:pic>
      <p:sp>
        <p:nvSpPr>
          <p:cNvPr id="1403" name="文本"/>
          <p:cNvSpPr>
            <a:spLocks noGrp="1"/>
          </p:cNvSpPr>
          <p:nvPr>
            <p:ph type="ctrTitle"/>
          </p:nvPr>
        </p:nvSpPr>
        <p:spPr>
          <a:xfrm>
            <a:off x="3508119" y="3630266"/>
            <a:ext cx="4091676" cy="617016"/>
          </a:xfrm>
          <a:prstGeom prst="rect">
            <a:avLst/>
          </a:prstGeom>
        </p:spPr>
        <p:txBody>
          <a:bodyPr lIns="0" tIns="0" rIns="0" bIns="0">
            <a:noAutofit/>
          </a:bodyPr>
          <a:lstStyle/>
          <a:p>
            <a:pPr algn="ctr">
              <a:lnSpc>
                <a:spcPts val="6000"/>
              </a:lnSpc>
            </a:pPr>
            <a:r>
              <a:rPr lang="zh-CN" altLang="en-US" sz="5000" dirty="0">
                <a:solidFill>
                  <a:srgbClr val="F6F6F6">
                    <a:alpha val="100000"/>
                  </a:srgbClr>
                </a:solidFill>
                <a:latin typeface="Microsoft YaHei" charset="-122"/>
                <a:ea typeface="Microsoft YaHei" charset="-122"/>
                <a:cs typeface="Microsoft YaHei" charset="-122"/>
              </a:rPr>
              <a:t>项目</a:t>
            </a:r>
            <a:r>
              <a:rPr lang="zh-CN" altLang="en-US" sz="5000" b="0" i="0" u="none" spc="0" dirty="0">
                <a:solidFill>
                  <a:srgbClr val="F6F6F6">
                    <a:alpha val="100000"/>
                  </a:srgbClr>
                </a:solidFill>
                <a:latin typeface="Microsoft YaHei" charset="-122"/>
                <a:ea typeface="Microsoft YaHei" charset="-122"/>
                <a:cs typeface="Microsoft YaHei" charset="-122"/>
              </a:rPr>
              <a:t>介绍</a:t>
            </a:r>
            <a:endParaRPr kumimoji="1" lang="zh-CN" altLang="en-US" sz="2000" dirty="0">
              <a:solidFill>
                <a:srgbClr val="000000"/>
              </a:solidFill>
            </a:endParaRPr>
          </a:p>
        </p:txBody>
      </p:sp>
      <p:sp>
        <p:nvSpPr>
          <p:cNvPr id="2411" name="文本"/>
          <p:cNvSpPr>
            <a:spLocks noGrp="1"/>
          </p:cNvSpPr>
          <p:nvPr>
            <p:ph type="ctrTitle"/>
          </p:nvPr>
        </p:nvSpPr>
        <p:spPr>
          <a:xfrm>
            <a:off x="2313992" y="5413737"/>
            <a:ext cx="10170367" cy="5596989"/>
          </a:xfrm>
          <a:prstGeom prst="rect">
            <a:avLst/>
          </a:prstGeom>
        </p:spPr>
        <p:txBody>
          <a:bodyPr lIns="0" tIns="0" rIns="0" bIns="0">
            <a:noAutofit/>
          </a:bodyPr>
          <a:lstStyle/>
          <a:p>
            <a:pPr>
              <a:lnSpc>
                <a:spcPts val="3600"/>
              </a:lnSpc>
            </a:pPr>
            <a:r>
              <a:rPr lang="en-US" altLang="zh-CN" sz="3200" dirty="0"/>
              <a:t>        </a:t>
            </a:r>
            <a:r>
              <a:rPr lang="zh-CN" altLang="zh-CN" sz="3200" dirty="0"/>
              <a:t>“即刻图谱”是一款基于微信运行的小程序，无需安装，登录后即可直接运行。即刻图谱是基于：知识图谱、触手可及、共享知识理念所建立的平台。该平台面向有终身学习需求的各类人群进行了分别开发，用于增强日常学习与生活的便利性。与市面上的众多学习</a:t>
            </a:r>
            <a:r>
              <a:rPr lang="en-US" altLang="zh-CN" sz="3200" dirty="0"/>
              <a:t>APP</a:t>
            </a:r>
            <a:r>
              <a:rPr lang="zh-CN" altLang="zh-CN" sz="3200" dirty="0"/>
              <a:t>对比，即刻图谱无需下载，使用更为方便；具有极高的综合性，将众多功能强势结合；用户实现个性化定制。市面上大多学习</a:t>
            </a:r>
            <a:r>
              <a:rPr lang="en-US" altLang="zh-CN" sz="3200" dirty="0"/>
              <a:t>APP</a:t>
            </a:r>
            <a:r>
              <a:rPr lang="zh-CN" altLang="zh-CN" sz="3200" dirty="0"/>
              <a:t>形式表现为视频教学，题目解答等，但以知识图谱形式系统地展现知识体系的软件在市面上几乎没有。</a:t>
            </a:r>
            <a:endParaRPr kumimoji="1" lang="zh-CN" altLang="en-US" sz="3200" dirty="0">
              <a:solidFill>
                <a:srgbClr val="000000"/>
              </a:solidFill>
            </a:endParaRPr>
          </a:p>
        </p:txBody>
      </p:sp>
      <p:pic>
        <p:nvPicPr>
          <p:cNvPr id="5255" name="Picture" descr="Picture"/>
          <p:cNvPicPr>
            <a:picLocks noChangeAspect="1"/>
          </p:cNvPicPr>
          <p:nvPr/>
        </p:nvPicPr>
        <p:blipFill>
          <a:blip r:embed="rId5" cstate="print">
            <a:alphaModFix/>
          </a:blip>
          <a:stretch>
            <a:fillRect/>
          </a:stretch>
        </p:blipFill>
        <p:spPr>
          <a:xfrm>
            <a:off x="13191423" y="2705271"/>
            <a:ext cx="8967854" cy="8305456"/>
          </a:xfrm>
          <a:prstGeom prst="rect">
            <a:avLst/>
          </a:prstGeom>
          <a:effectLst>
            <a:outerShdw dist="249163" dir="2700000" algn="ctr">
              <a:srgbClr val="000000">
                <a:alpha val="69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1000"/>
                                        <p:tgtEl>
                                          <p:spTgt spid="936"/>
                                        </p:tgtEl>
                                      </p:cBhvr>
                                    </p:animEffect>
                                    <p:anim calcmode="lin" valueType="num">
                                      <p:cBhvr>
                                        <p:cTn id="8" dur="1000" fill="hold"/>
                                        <p:tgtEl>
                                          <p:spTgt spid="936"/>
                                        </p:tgtEl>
                                        <p:attrNameLst>
                                          <p:attrName>ppt_x</p:attrName>
                                        </p:attrNameLst>
                                      </p:cBhvr>
                                      <p:tavLst>
                                        <p:tav tm="0">
                                          <p:val>
                                            <p:strVal val="#ppt_x"/>
                                          </p:val>
                                        </p:tav>
                                        <p:tav tm="100000">
                                          <p:val>
                                            <p:strVal val="#ppt_x"/>
                                          </p:val>
                                        </p:tav>
                                      </p:tavLst>
                                    </p:anim>
                                    <p:anim calcmode="lin" valueType="num">
                                      <p:cBhvr>
                                        <p:cTn id="9" dur="1000" fill="hold"/>
                                        <p:tgtEl>
                                          <p:spTgt spid="9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255"/>
                                        </p:tgtEl>
                                        <p:attrNameLst>
                                          <p:attrName>style.visibility</p:attrName>
                                        </p:attrNameLst>
                                      </p:cBhvr>
                                      <p:to>
                                        <p:strVal val="visible"/>
                                      </p:to>
                                    </p:set>
                                    <p:anim calcmode="lin" valueType="num">
                                      <p:cBhvr>
                                        <p:cTn id="14" dur="1000" fill="hold"/>
                                        <p:tgtEl>
                                          <p:spTgt spid="5255"/>
                                        </p:tgtEl>
                                        <p:attrNameLst>
                                          <p:attrName>ppt_w</p:attrName>
                                        </p:attrNameLst>
                                      </p:cBhvr>
                                      <p:tavLst>
                                        <p:tav tm="0">
                                          <p:val>
                                            <p:fltVal val="0"/>
                                          </p:val>
                                        </p:tav>
                                        <p:tav tm="100000">
                                          <p:val>
                                            <p:strVal val="#ppt_w"/>
                                          </p:val>
                                        </p:tav>
                                      </p:tavLst>
                                    </p:anim>
                                    <p:anim calcmode="lin" valueType="num">
                                      <p:cBhvr>
                                        <p:cTn id="15" dur="1000" fill="hold"/>
                                        <p:tgtEl>
                                          <p:spTgt spid="5255"/>
                                        </p:tgtEl>
                                        <p:attrNameLst>
                                          <p:attrName>ppt_h</p:attrName>
                                        </p:attrNameLst>
                                      </p:cBhvr>
                                      <p:tavLst>
                                        <p:tav tm="0">
                                          <p:val>
                                            <p:fltVal val="0"/>
                                          </p:val>
                                        </p:tav>
                                        <p:tav tm="100000">
                                          <p:val>
                                            <p:strVal val="#ppt_h"/>
                                          </p:val>
                                        </p:tav>
                                      </p:tavLst>
                                    </p:anim>
                                    <p:anim calcmode="lin" valueType="num">
                                      <p:cBhvr>
                                        <p:cTn id="16" dur="1000" fill="hold"/>
                                        <p:tgtEl>
                                          <p:spTgt spid="5255"/>
                                        </p:tgtEl>
                                        <p:attrNameLst>
                                          <p:attrName>style.rotation</p:attrName>
                                        </p:attrNameLst>
                                      </p:cBhvr>
                                      <p:tavLst>
                                        <p:tav tm="0">
                                          <p:val>
                                            <p:fltVal val="90"/>
                                          </p:val>
                                        </p:tav>
                                        <p:tav tm="100000">
                                          <p:val>
                                            <p:fltVal val="0"/>
                                          </p:val>
                                        </p:tav>
                                      </p:tavLst>
                                    </p:anim>
                                    <p:animEffect transition="in" filter="fade">
                                      <p:cBhvr>
                                        <p:cTn id="17" dur="1000"/>
                                        <p:tgtEl>
                                          <p:spTgt spid="5255"/>
                                        </p:tgtEl>
                                      </p:cBhvr>
                                    </p:animEffect>
                                  </p:childTnLst>
                                </p:cTn>
                              </p:par>
                            </p:childTnLst>
                          </p:cTn>
                        </p:par>
                      </p:childTnLst>
                    </p:cTn>
                  </p:par>
                  <p:par>
                    <p:cTn id="18" fill="hold">
                      <p:stCondLst>
                        <p:cond delay="indefinite"/>
                      </p:stCondLst>
                      <p:childTnLst>
                        <p:par>
                          <p:cTn id="19" fill="hold">
                            <p:stCondLst>
                              <p:cond delay="0"/>
                            </p:stCondLst>
                            <p:childTnLst>
                              <p:par>
                                <p:cTn id="20" presetID="30" presetClass="entr" presetSubtype="0" fill="hold" grpId="0" nodeType="clickEffect">
                                  <p:stCondLst>
                                    <p:cond delay="0"/>
                                  </p:stCondLst>
                                  <p:childTnLst>
                                    <p:set>
                                      <p:cBhvr>
                                        <p:cTn id="21" dur="1" fill="hold">
                                          <p:stCondLst>
                                            <p:cond delay="0"/>
                                          </p:stCondLst>
                                        </p:cTn>
                                        <p:tgtEl>
                                          <p:spTgt spid="2411"/>
                                        </p:tgtEl>
                                        <p:attrNameLst>
                                          <p:attrName>style.visibility</p:attrName>
                                        </p:attrNameLst>
                                      </p:cBhvr>
                                      <p:to>
                                        <p:strVal val="visible"/>
                                      </p:to>
                                    </p:set>
                                    <p:animEffect transition="in" filter="fade">
                                      <p:cBhvr>
                                        <p:cTn id="22" dur="800" decel="100000"/>
                                        <p:tgtEl>
                                          <p:spTgt spid="2411"/>
                                        </p:tgtEl>
                                      </p:cBhvr>
                                    </p:animEffect>
                                    <p:anim calcmode="lin" valueType="num">
                                      <p:cBhvr>
                                        <p:cTn id="23" dur="800" decel="100000" fill="hold"/>
                                        <p:tgtEl>
                                          <p:spTgt spid="2411"/>
                                        </p:tgtEl>
                                        <p:attrNameLst>
                                          <p:attrName>style.rotation</p:attrName>
                                        </p:attrNameLst>
                                      </p:cBhvr>
                                      <p:tavLst>
                                        <p:tav tm="0">
                                          <p:val>
                                            <p:fltVal val="-90"/>
                                          </p:val>
                                        </p:tav>
                                        <p:tav tm="100000">
                                          <p:val>
                                            <p:fltVal val="0"/>
                                          </p:val>
                                        </p:tav>
                                      </p:tavLst>
                                    </p:anim>
                                    <p:anim calcmode="lin" valueType="num">
                                      <p:cBhvr>
                                        <p:cTn id="24" dur="800" decel="100000" fill="hold"/>
                                        <p:tgtEl>
                                          <p:spTgt spid="2411"/>
                                        </p:tgtEl>
                                        <p:attrNameLst>
                                          <p:attrName>ppt_x</p:attrName>
                                        </p:attrNameLst>
                                      </p:cBhvr>
                                      <p:tavLst>
                                        <p:tav tm="0">
                                          <p:val>
                                            <p:strVal val="#ppt_x+0.4"/>
                                          </p:val>
                                        </p:tav>
                                        <p:tav tm="100000">
                                          <p:val>
                                            <p:strVal val="#ppt_x-0.05"/>
                                          </p:val>
                                        </p:tav>
                                      </p:tavLst>
                                    </p:anim>
                                    <p:anim calcmode="lin" valueType="num">
                                      <p:cBhvr>
                                        <p:cTn id="25" dur="800" decel="100000" fill="hold"/>
                                        <p:tgtEl>
                                          <p:spTgt spid="2411"/>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2411"/>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24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4320799" y="2173999"/>
            <a:ext cx="4823475" cy="4823475"/>
          </a:xfrm>
          <a:prstGeom prst="rect">
            <a:avLst/>
          </a:prstGeom>
        </p:spPr>
      </p:pic>
      <p:pic>
        <p:nvPicPr>
          <p:cNvPr id="1403" name="Picture" descr="Picture"/>
          <p:cNvPicPr>
            <a:picLocks noChangeAspect="1"/>
          </p:cNvPicPr>
          <p:nvPr/>
        </p:nvPicPr>
        <p:blipFill>
          <a:blip r:embed="rId5" cstate="print">
            <a:alphaModFix/>
          </a:blip>
          <a:stretch>
            <a:fillRect/>
          </a:stretch>
        </p:blipFill>
        <p:spPr>
          <a:xfrm>
            <a:off x="4320799" y="6419561"/>
            <a:ext cx="4838600" cy="4786665"/>
          </a:xfrm>
          <a:prstGeom prst="rect">
            <a:avLst/>
          </a:prstGeom>
        </p:spPr>
      </p:pic>
      <p:sp>
        <p:nvSpPr>
          <p:cNvPr id="1871" name="文本"/>
          <p:cNvSpPr>
            <a:spLocks noGrp="1"/>
          </p:cNvSpPr>
          <p:nvPr>
            <p:ph type="ctrTitle"/>
          </p:nvPr>
        </p:nvSpPr>
        <p:spPr>
          <a:xfrm>
            <a:off x="4688596" y="7078657"/>
            <a:ext cx="4087879" cy="3108414"/>
          </a:xfrm>
          <a:prstGeom prst="rect">
            <a:avLst/>
          </a:prstGeom>
        </p:spPr>
        <p:txBody>
          <a:bodyPr lIns="0" tIns="0" rIns="0" bIns="0">
            <a:noAutofit/>
          </a:bodyPr>
          <a:lstStyle/>
          <a:p>
            <a:pPr algn="ctr">
              <a:lnSpc>
                <a:spcPct val="100000"/>
              </a:lnSpc>
            </a:pPr>
            <a:r>
              <a:rPr lang="zh-CN" altLang="en-US" sz="6000" b="0" i="0" u="none" spc="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增强日常学习与生活的便利性</a:t>
            </a:r>
            <a:endParaRPr kumimoji="1" lang="zh-CN" altLang="en-US" sz="6000" dirty="0">
              <a:solidFill>
                <a:srgbClr val="000000"/>
              </a:solidFill>
            </a:endParaRPr>
          </a:p>
        </p:txBody>
      </p:sp>
      <p:pic>
        <p:nvPicPr>
          <p:cNvPr id="4019" name="Picture" descr="Picture"/>
          <p:cNvPicPr>
            <a:picLocks noChangeAspect="1"/>
          </p:cNvPicPr>
          <p:nvPr/>
        </p:nvPicPr>
        <p:blipFill>
          <a:blip r:embed="rId6" cstate="print">
            <a:alphaModFix/>
          </a:blip>
          <a:stretch>
            <a:fillRect/>
          </a:stretch>
        </p:blipFill>
        <p:spPr>
          <a:xfrm>
            <a:off x="10233067" y="2173999"/>
            <a:ext cx="4823475" cy="4823475"/>
          </a:xfrm>
          <a:prstGeom prst="rect">
            <a:avLst/>
          </a:prstGeom>
        </p:spPr>
      </p:pic>
      <p:pic>
        <p:nvPicPr>
          <p:cNvPr id="4488" name="Picture" descr="Picture"/>
          <p:cNvPicPr>
            <a:picLocks noChangeAspect="1"/>
          </p:cNvPicPr>
          <p:nvPr/>
        </p:nvPicPr>
        <p:blipFill>
          <a:blip r:embed="rId4" cstate="print">
            <a:alphaModFix/>
          </a:blip>
          <a:stretch>
            <a:fillRect/>
          </a:stretch>
        </p:blipFill>
        <p:spPr>
          <a:xfrm>
            <a:off x="16130209" y="2173999"/>
            <a:ext cx="4823475" cy="4823475"/>
          </a:xfrm>
          <a:prstGeom prst="rect">
            <a:avLst/>
          </a:prstGeom>
        </p:spPr>
      </p:pic>
      <p:sp>
        <p:nvSpPr>
          <p:cNvPr id="4957" name="文本"/>
          <p:cNvSpPr>
            <a:spLocks noGrp="1"/>
          </p:cNvSpPr>
          <p:nvPr>
            <p:ph type="ctrTitle"/>
          </p:nvPr>
        </p:nvSpPr>
        <p:spPr>
          <a:xfrm>
            <a:off x="4108990" y="1706851"/>
            <a:ext cx="1443100" cy="1003045"/>
          </a:xfrm>
          <a:prstGeom prst="rect">
            <a:avLst/>
          </a:prstGeom>
          <a:effectLst>
            <a:outerShdw dist="150456" dir="2460000" algn="ctr">
              <a:srgbClr val="000000">
                <a:alpha val="69000"/>
              </a:srgbClr>
            </a:outerShdw>
          </a:effectLst>
        </p:spPr>
        <p:txBody>
          <a:bodyPr lIns="0" tIns="0" rIns="0" bIns="0">
            <a:noAutofit/>
          </a:bodyPr>
          <a:lstStyle/>
          <a:p>
            <a:pPr algn="l">
              <a:lnSpc>
                <a:spcPts val="13200"/>
              </a:lnSpc>
            </a:pPr>
            <a:r>
              <a:rPr lang="zh-CN" altLang="en-US" sz="11000" b="0" i="0" u="none" spc="0" dirty="0">
                <a:ln w="4">
                  <a:solidFill>
                    <a:srgbClr val="FAA041">
                      <a:alpha val="100000"/>
                    </a:srgbClr>
                  </a:solidFill>
                </a:ln>
                <a:solidFill>
                  <a:srgbClr val="FAA041">
                    <a:alpha val="100000"/>
                  </a:srgbClr>
                </a:solidFill>
                <a:latin typeface="Holy-Ravioli" charset="-122"/>
                <a:ea typeface="Holy-Ravioli" charset="-122"/>
                <a:cs typeface="Holy-Ravioli" charset="-122"/>
              </a:rPr>
              <a:t>A</a:t>
            </a:r>
            <a:endParaRPr kumimoji="1" lang="zh-CN" altLang="en-US" sz="2000" dirty="0">
              <a:solidFill>
                <a:srgbClr val="000000"/>
              </a:solidFill>
            </a:endParaRPr>
          </a:p>
        </p:txBody>
      </p:sp>
      <p:sp>
        <p:nvSpPr>
          <p:cNvPr id="6219" name="文本"/>
          <p:cNvSpPr>
            <a:spLocks noGrp="1"/>
          </p:cNvSpPr>
          <p:nvPr>
            <p:ph type="ctrTitle"/>
          </p:nvPr>
        </p:nvSpPr>
        <p:spPr>
          <a:xfrm>
            <a:off x="10048686" y="1706851"/>
            <a:ext cx="1443100" cy="1003046"/>
          </a:xfrm>
          <a:prstGeom prst="rect">
            <a:avLst/>
          </a:prstGeom>
          <a:effectLst>
            <a:outerShdw dist="150456" dir="2460000" algn="ctr">
              <a:srgbClr val="000000">
                <a:alpha val="69000"/>
              </a:srgbClr>
            </a:outerShdw>
          </a:effectLst>
        </p:spPr>
        <p:txBody>
          <a:bodyPr lIns="0" tIns="0" rIns="0" bIns="0">
            <a:noAutofit/>
          </a:bodyPr>
          <a:lstStyle/>
          <a:p>
            <a:pPr algn="l">
              <a:lnSpc>
                <a:spcPts val="13200"/>
              </a:lnSpc>
            </a:pPr>
            <a:r>
              <a:rPr lang="zh-CN" altLang="en-US" sz="11000" b="0" i="0" u="none" spc="0" dirty="0">
                <a:ln w="4">
                  <a:solidFill>
                    <a:srgbClr val="FAA041">
                      <a:alpha val="100000"/>
                    </a:srgbClr>
                  </a:solidFill>
                </a:ln>
                <a:solidFill>
                  <a:srgbClr val="FAA041">
                    <a:alpha val="100000"/>
                  </a:srgbClr>
                </a:solidFill>
                <a:latin typeface="Holy-Ravioli" charset="-122"/>
                <a:ea typeface="Holy-Ravioli" charset="-122"/>
                <a:cs typeface="Holy-Ravioli" charset="-122"/>
              </a:rPr>
              <a:t>B</a:t>
            </a:r>
            <a:endParaRPr kumimoji="1" lang="zh-CN" altLang="en-US" sz="2000" dirty="0">
              <a:solidFill>
                <a:srgbClr val="000000"/>
              </a:solidFill>
            </a:endParaRPr>
          </a:p>
        </p:txBody>
      </p:sp>
      <p:sp>
        <p:nvSpPr>
          <p:cNvPr id="7482" name="文本"/>
          <p:cNvSpPr>
            <a:spLocks noGrp="1"/>
          </p:cNvSpPr>
          <p:nvPr>
            <p:ph type="ctrTitle"/>
          </p:nvPr>
        </p:nvSpPr>
        <p:spPr>
          <a:xfrm>
            <a:off x="15973258" y="1740379"/>
            <a:ext cx="1443100" cy="1068705"/>
          </a:xfrm>
          <a:prstGeom prst="rect">
            <a:avLst/>
          </a:prstGeom>
          <a:effectLst>
            <a:outerShdw dist="160305" dir="2460000" algn="ctr">
              <a:srgbClr val="000000">
                <a:alpha val="69000"/>
              </a:srgbClr>
            </a:outerShdw>
          </a:effectLst>
        </p:spPr>
        <p:txBody>
          <a:bodyPr lIns="0" tIns="0" rIns="0" bIns="0">
            <a:noAutofit/>
          </a:bodyPr>
          <a:lstStyle/>
          <a:p>
            <a:pPr algn="l">
              <a:lnSpc>
                <a:spcPts val="13200"/>
              </a:lnSpc>
            </a:pPr>
            <a:r>
              <a:rPr lang="zh-CN" altLang="en-US" sz="11000" b="0" i="0" u="none" spc="0" dirty="0">
                <a:ln w="4">
                  <a:solidFill>
                    <a:srgbClr val="FAA041">
                      <a:alpha val="100000"/>
                    </a:srgbClr>
                  </a:solidFill>
                </a:ln>
                <a:solidFill>
                  <a:srgbClr val="FAA041">
                    <a:alpha val="100000"/>
                  </a:srgbClr>
                </a:solidFill>
                <a:latin typeface="Holy-Ravioli" charset="-122"/>
                <a:ea typeface="Holy-Ravioli" charset="-122"/>
                <a:cs typeface="Holy-Ravioli" charset="-122"/>
              </a:rPr>
              <a:t>C</a:t>
            </a:r>
            <a:endParaRPr kumimoji="1" lang="zh-CN" altLang="en-US" sz="2000" dirty="0">
              <a:solidFill>
                <a:srgbClr val="000000"/>
              </a:solidFill>
            </a:endParaRPr>
          </a:p>
        </p:txBody>
      </p:sp>
      <p:pic>
        <p:nvPicPr>
          <p:cNvPr id="8745" name="Picture" descr="Picture"/>
          <p:cNvPicPr>
            <a:picLocks noChangeAspect="1"/>
          </p:cNvPicPr>
          <p:nvPr/>
        </p:nvPicPr>
        <p:blipFill>
          <a:blip r:embed="rId5" cstate="print">
            <a:alphaModFix/>
          </a:blip>
          <a:stretch>
            <a:fillRect/>
          </a:stretch>
        </p:blipFill>
        <p:spPr>
          <a:xfrm>
            <a:off x="10217942" y="6419142"/>
            <a:ext cx="4838600" cy="4786665"/>
          </a:xfrm>
          <a:prstGeom prst="rect">
            <a:avLst/>
          </a:prstGeom>
        </p:spPr>
      </p:pic>
      <p:sp>
        <p:nvSpPr>
          <p:cNvPr id="9214" name="文本"/>
          <p:cNvSpPr>
            <a:spLocks noGrp="1"/>
          </p:cNvSpPr>
          <p:nvPr>
            <p:ph type="ctrTitle"/>
          </p:nvPr>
        </p:nvSpPr>
        <p:spPr>
          <a:xfrm>
            <a:off x="10830197" y="7083198"/>
            <a:ext cx="3629214" cy="2372389"/>
          </a:xfrm>
          <a:prstGeom prst="rect">
            <a:avLst/>
          </a:prstGeom>
        </p:spPr>
        <p:txBody>
          <a:bodyPr lIns="0" tIns="0" rIns="0" bIns="0">
            <a:noAutofit/>
          </a:bodyPr>
          <a:lstStyle/>
          <a:p>
            <a:pPr algn="ctr">
              <a:lnSpc>
                <a:spcPct val="100000"/>
              </a:lnSpc>
            </a:pPr>
            <a:r>
              <a:rPr lang="zh-CN" altLang="en-US" sz="6000" b="0" i="0" u="none" spc="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多功能结合，极高的综合性</a:t>
            </a:r>
            <a:endParaRPr kumimoji="1" lang="zh-CN" altLang="en-US" sz="6000" dirty="0">
              <a:solidFill>
                <a:srgbClr val="000000"/>
              </a:solidFill>
            </a:endParaRPr>
          </a:p>
        </p:txBody>
      </p:sp>
      <p:pic>
        <p:nvPicPr>
          <p:cNvPr id="11365" name="Picture" descr="Picture"/>
          <p:cNvPicPr>
            <a:picLocks noChangeAspect="1"/>
          </p:cNvPicPr>
          <p:nvPr/>
        </p:nvPicPr>
        <p:blipFill>
          <a:blip r:embed="rId5" cstate="print">
            <a:alphaModFix/>
          </a:blip>
          <a:stretch>
            <a:fillRect/>
          </a:stretch>
        </p:blipFill>
        <p:spPr>
          <a:xfrm>
            <a:off x="16115085" y="6419142"/>
            <a:ext cx="4838600" cy="4786665"/>
          </a:xfrm>
          <a:prstGeom prst="rect">
            <a:avLst/>
          </a:prstGeom>
        </p:spPr>
      </p:pic>
      <p:sp>
        <p:nvSpPr>
          <p:cNvPr id="11835" name="文本"/>
          <p:cNvSpPr>
            <a:spLocks noGrp="1"/>
          </p:cNvSpPr>
          <p:nvPr>
            <p:ph type="ctrTitle"/>
          </p:nvPr>
        </p:nvSpPr>
        <p:spPr>
          <a:xfrm>
            <a:off x="16712215" y="7203955"/>
            <a:ext cx="3629214" cy="2857818"/>
          </a:xfrm>
          <a:prstGeom prst="rect">
            <a:avLst/>
          </a:prstGeom>
        </p:spPr>
        <p:txBody>
          <a:bodyPr lIns="0" tIns="0" rIns="0" bIns="0">
            <a:noAutofit/>
          </a:bodyPr>
          <a:lstStyle/>
          <a:p>
            <a:pPr algn="ctr">
              <a:lnSpc>
                <a:spcPct val="100000"/>
              </a:lnSpc>
            </a:pPr>
            <a:r>
              <a:rPr lang="zh-CN" altLang="en-US" sz="6000" b="0" i="0" u="none" spc="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实现用户个性化定制</a:t>
            </a:r>
            <a:endParaRPr kumimoji="1" lang="zh-CN" altLang="en-US" sz="6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500"/>
                                        <p:tgtEl>
                                          <p:spTgt spid="9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71"/>
                                        </p:tgtEl>
                                        <p:attrNameLst>
                                          <p:attrName>style.visibility</p:attrName>
                                        </p:attrNameLst>
                                      </p:cBhvr>
                                      <p:to>
                                        <p:strVal val="visible"/>
                                      </p:to>
                                    </p:set>
                                    <p:animEffect transition="in" filter="fade">
                                      <p:cBhvr>
                                        <p:cTn id="10" dur="500"/>
                                        <p:tgtEl>
                                          <p:spTgt spid="1871"/>
                                        </p:tgtEl>
                                      </p:cBhvr>
                                    </p:animEffect>
                                  </p:childTnLst>
                                </p:cTn>
                              </p:par>
                              <p:par>
                                <p:cTn id="11" presetID="10" presetClass="entr" presetSubtype="0" fill="hold" nodeType="withEffect">
                                  <p:stCondLst>
                                    <p:cond delay="0"/>
                                  </p:stCondLst>
                                  <p:childTnLst>
                                    <p:set>
                                      <p:cBhvr>
                                        <p:cTn id="12" dur="1" fill="hold">
                                          <p:stCondLst>
                                            <p:cond delay="0"/>
                                          </p:stCondLst>
                                        </p:cTn>
                                        <p:tgtEl>
                                          <p:spTgt spid="1403"/>
                                        </p:tgtEl>
                                        <p:attrNameLst>
                                          <p:attrName>style.visibility</p:attrName>
                                        </p:attrNameLst>
                                      </p:cBhvr>
                                      <p:to>
                                        <p:strVal val="visible"/>
                                      </p:to>
                                    </p:set>
                                    <p:animEffect transition="in" filter="fade">
                                      <p:cBhvr>
                                        <p:cTn id="13" dur="500"/>
                                        <p:tgtEl>
                                          <p:spTgt spid="14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57"/>
                                        </p:tgtEl>
                                        <p:attrNameLst>
                                          <p:attrName>style.visibility</p:attrName>
                                        </p:attrNameLst>
                                      </p:cBhvr>
                                      <p:to>
                                        <p:strVal val="visible"/>
                                      </p:to>
                                    </p:set>
                                    <p:animEffect transition="in" filter="fade">
                                      <p:cBhvr>
                                        <p:cTn id="16" dur="500"/>
                                        <p:tgtEl>
                                          <p:spTgt spid="495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19"/>
                                        </p:tgtEl>
                                        <p:attrNameLst>
                                          <p:attrName>style.visibility</p:attrName>
                                        </p:attrNameLst>
                                      </p:cBhvr>
                                      <p:to>
                                        <p:strVal val="visible"/>
                                      </p:to>
                                    </p:set>
                                    <p:animEffect transition="in" filter="fade">
                                      <p:cBhvr>
                                        <p:cTn id="21" dur="500"/>
                                        <p:tgtEl>
                                          <p:spTgt spid="40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19"/>
                                        </p:tgtEl>
                                        <p:attrNameLst>
                                          <p:attrName>style.visibility</p:attrName>
                                        </p:attrNameLst>
                                      </p:cBhvr>
                                      <p:to>
                                        <p:strVal val="visible"/>
                                      </p:to>
                                    </p:set>
                                    <p:animEffect transition="in" filter="fade">
                                      <p:cBhvr>
                                        <p:cTn id="24" dur="500"/>
                                        <p:tgtEl>
                                          <p:spTgt spid="6219"/>
                                        </p:tgtEl>
                                      </p:cBhvr>
                                    </p:animEffect>
                                  </p:childTnLst>
                                </p:cTn>
                              </p:par>
                              <p:par>
                                <p:cTn id="25" presetID="10" presetClass="entr" presetSubtype="0" fill="hold" nodeType="withEffect">
                                  <p:stCondLst>
                                    <p:cond delay="0"/>
                                  </p:stCondLst>
                                  <p:childTnLst>
                                    <p:set>
                                      <p:cBhvr>
                                        <p:cTn id="26" dur="1" fill="hold">
                                          <p:stCondLst>
                                            <p:cond delay="0"/>
                                          </p:stCondLst>
                                        </p:cTn>
                                        <p:tgtEl>
                                          <p:spTgt spid="8745"/>
                                        </p:tgtEl>
                                        <p:attrNameLst>
                                          <p:attrName>style.visibility</p:attrName>
                                        </p:attrNameLst>
                                      </p:cBhvr>
                                      <p:to>
                                        <p:strVal val="visible"/>
                                      </p:to>
                                    </p:set>
                                    <p:animEffect transition="in" filter="fade">
                                      <p:cBhvr>
                                        <p:cTn id="27" dur="500"/>
                                        <p:tgtEl>
                                          <p:spTgt spid="87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14"/>
                                        </p:tgtEl>
                                        <p:attrNameLst>
                                          <p:attrName>style.visibility</p:attrName>
                                        </p:attrNameLst>
                                      </p:cBhvr>
                                      <p:to>
                                        <p:strVal val="visible"/>
                                      </p:to>
                                    </p:set>
                                    <p:animEffect transition="in" filter="fade">
                                      <p:cBhvr>
                                        <p:cTn id="30" dur="500"/>
                                        <p:tgtEl>
                                          <p:spTgt spid="92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482"/>
                                        </p:tgtEl>
                                        <p:attrNameLst>
                                          <p:attrName>style.visibility</p:attrName>
                                        </p:attrNameLst>
                                      </p:cBhvr>
                                      <p:to>
                                        <p:strVal val="visible"/>
                                      </p:to>
                                    </p:set>
                                    <p:animEffect transition="in" filter="fade">
                                      <p:cBhvr>
                                        <p:cTn id="38" dur="500"/>
                                        <p:tgtEl>
                                          <p:spTgt spid="748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835"/>
                                        </p:tgtEl>
                                        <p:attrNameLst>
                                          <p:attrName>style.visibility</p:attrName>
                                        </p:attrNameLst>
                                      </p:cBhvr>
                                      <p:to>
                                        <p:strVal val="visible"/>
                                      </p:to>
                                    </p:set>
                                    <p:animEffect transition="in" filter="fade">
                                      <p:cBhvr>
                                        <p:cTn id="41" dur="500"/>
                                        <p:tgtEl>
                                          <p:spTgt spid="11835"/>
                                        </p:tgtEl>
                                      </p:cBhvr>
                                    </p:animEffect>
                                  </p:childTnLst>
                                </p:cTn>
                              </p:par>
                              <p:par>
                                <p:cTn id="42" presetID="10" presetClass="entr" presetSubtype="0" fill="hold" nodeType="withEffect">
                                  <p:stCondLst>
                                    <p:cond delay="0"/>
                                  </p:stCondLst>
                                  <p:childTnLst>
                                    <p:set>
                                      <p:cBhvr>
                                        <p:cTn id="43" dur="1" fill="hold">
                                          <p:stCondLst>
                                            <p:cond delay="0"/>
                                          </p:stCondLst>
                                        </p:cTn>
                                        <p:tgtEl>
                                          <p:spTgt spid="11365"/>
                                        </p:tgtEl>
                                        <p:attrNameLst>
                                          <p:attrName>style.visibility</p:attrName>
                                        </p:attrNameLst>
                                      </p:cBhvr>
                                      <p:to>
                                        <p:strVal val="visible"/>
                                      </p:to>
                                    </p:set>
                                    <p:animEffect transition="in" filter="fade">
                                      <p:cBhvr>
                                        <p:cTn id="44" dur="500"/>
                                        <p:tgtEl>
                                          <p:spTgt spid="1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1" grpId="0"/>
      <p:bldP spid="4957" grpId="0"/>
      <p:bldP spid="6219" grpId="0"/>
      <p:bldP spid="7482" grpId="0"/>
      <p:bldP spid="9214" grpId="0"/>
      <p:bldP spid="118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862992" y="6213050"/>
            <a:ext cx="4321808"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2</a:t>
            </a:r>
            <a:endParaRPr kumimoji="1" lang="zh-CN" altLang="en-US" sz="2000" dirty="0">
              <a:solidFill>
                <a:srgbClr val="000000"/>
              </a:solidFill>
            </a:endParaRPr>
          </a:p>
        </p:txBody>
      </p:sp>
      <p:sp>
        <p:nvSpPr>
          <p:cNvPr id="3361" name="文本"/>
          <p:cNvSpPr>
            <a:spLocks noGrp="1"/>
          </p:cNvSpPr>
          <p:nvPr>
            <p:ph type="ctrTitle"/>
          </p:nvPr>
        </p:nvSpPr>
        <p:spPr>
          <a:xfrm>
            <a:off x="6118204" y="5645834"/>
            <a:ext cx="4640152" cy="1128346"/>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团队介绍</a:t>
            </a:r>
            <a:endParaRPr kumimoji="1" lang="zh-CN" altLang="en-US" sz="2000" dirty="0">
              <a:solidFill>
                <a:srgbClr val="000000"/>
              </a:solidFill>
            </a:endParaRPr>
          </a:p>
        </p:txBody>
      </p:sp>
      <p:sp>
        <p:nvSpPr>
          <p:cNvPr id="4474" name="文本"/>
          <p:cNvSpPr>
            <a:spLocks noGrp="1"/>
          </p:cNvSpPr>
          <p:nvPr>
            <p:ph type="ctrTitle"/>
          </p:nvPr>
        </p:nvSpPr>
        <p:spPr>
          <a:xfrm>
            <a:off x="6118204" y="7115735"/>
            <a:ext cx="12147590" cy="493714"/>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Team</a:t>
            </a:r>
            <a:r>
              <a:rPr lang="zh-CN" altLang="en-US" sz="4442" b="0" i="0" u="none" spc="0" dirty="0">
                <a:solidFill>
                  <a:srgbClr val="FAA041">
                    <a:alpha val="100000"/>
                  </a:srgbClr>
                </a:solidFill>
                <a:latin typeface="Cinzel-Bold" charset="-122"/>
                <a:ea typeface="Cinzel-Bold" charset="-122"/>
                <a:cs typeface="Cinzel-Bold" charset="-122"/>
              </a:rPr>
              <a:t> introduction</a:t>
            </a:r>
            <a:endParaRPr kumimoji="1" lang="zh-CN" altLang="en-US" sz="2000" dirty="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sp>
        <p:nvSpPr>
          <p:cNvPr id="936" name="文本"/>
          <p:cNvSpPr>
            <a:spLocks noGrp="1"/>
          </p:cNvSpPr>
          <p:nvPr>
            <p:ph type="ctrTitle" idx="4294967295"/>
          </p:nvPr>
        </p:nvSpPr>
        <p:spPr>
          <a:xfrm>
            <a:off x="2927704" y="3182525"/>
            <a:ext cx="7962284" cy="630187"/>
          </a:xfrm>
          <a:prstGeom prst="rect">
            <a:avLst/>
          </a:prstGeom>
        </p:spPr>
        <p:txBody>
          <a:bodyPr lIns="0" tIns="0" rIns="0" bIns="0">
            <a:noAutofit/>
          </a:bodyPr>
          <a:lstStyle/>
          <a:p>
            <a:pPr algn="l">
              <a:lnSpc>
                <a:spcPts val="6000"/>
              </a:lnSpc>
            </a:pPr>
            <a:r>
              <a:rPr lang="zh-CN" altLang="en-US" sz="5000" b="0" i="0" u="none" spc="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老师</a:t>
            </a:r>
            <a:endParaRPr kumimoji="1" lang="zh-CN" altLang="en-US" sz="2000" dirty="0">
              <a:solidFill>
                <a:srgbClr val="000000"/>
              </a:solidFill>
            </a:endParaRPr>
          </a:p>
        </p:txBody>
      </p:sp>
      <p:pic>
        <p:nvPicPr>
          <p:cNvPr id="2048" name="Picture" descr="Picture"/>
          <p:cNvPicPr>
            <a:picLocks noChangeAspect="1"/>
          </p:cNvPicPr>
          <p:nvPr/>
        </p:nvPicPr>
        <p:blipFill>
          <a:blip r:embed="rId4" cstate="print">
            <a:alphaModFix/>
          </a:blip>
          <a:stretch>
            <a:fillRect/>
          </a:stretch>
        </p:blipFill>
        <p:spPr>
          <a:xfrm>
            <a:off x="13875737" y="1818609"/>
            <a:ext cx="8367290" cy="10078781"/>
          </a:xfrm>
          <a:prstGeom prst="rect">
            <a:avLst/>
          </a:prstGeom>
          <a:effectLst>
            <a:outerShdw blurRad="152400" dist="201575" dir="2700000" algn="ctr">
              <a:srgbClr val="000000">
                <a:alpha val="64000"/>
              </a:srgbClr>
            </a:outerShdw>
          </a:effectLst>
        </p:spPr>
      </p:pic>
      <p:sp>
        <p:nvSpPr>
          <p:cNvPr id="2683" name="文本"/>
          <p:cNvSpPr>
            <a:spLocks noGrp="1"/>
          </p:cNvSpPr>
          <p:nvPr>
            <p:ph type="ctrTitle" idx="4294967295"/>
          </p:nvPr>
        </p:nvSpPr>
        <p:spPr>
          <a:xfrm>
            <a:off x="2927704" y="4221010"/>
            <a:ext cx="9799523" cy="754856"/>
          </a:xfrm>
          <a:prstGeom prst="rect">
            <a:avLst/>
          </a:prstGeom>
        </p:spPr>
        <p:txBody>
          <a:bodyPr lIns="0" tIns="0" rIns="0" bIns="0">
            <a:noAutofit/>
          </a:bodyPr>
          <a:lstStyle/>
          <a:p>
            <a:pPr algn="l">
              <a:lnSpc>
                <a:spcPts val="3600"/>
              </a:lnSpc>
            </a:pPr>
            <a:r>
              <a:rPr lang="zh-CN" altLang="en-US" sz="2400" b="0" i="0" u="none" spc="0" dirty="0">
                <a:solidFill>
                  <a:srgbClr val="4C4843">
                    <a:alpha val="100000"/>
                  </a:srgbClr>
                </a:solidFill>
                <a:latin typeface="Microsoft YaHei" charset="-122"/>
                <a:ea typeface="Microsoft YaHei" charset="-122"/>
                <a:cs typeface="Microsoft YaHei" charset="-122"/>
              </a:rPr>
              <a:t>请在此粘贴或者输入你的文字内容请在此粘贴或者输入你的文字内容 。请在此粘贴或者输入你的文字内容请在此粘贴或者输入你的文字内容 。</a:t>
            </a:r>
            <a:endParaRPr kumimoji="1" lang="zh-CN" altLang="en-US" sz="2000" dirty="0">
              <a:solidFill>
                <a:srgbClr val="000000"/>
              </a:solidFill>
            </a:endParaRPr>
          </a:p>
        </p:txBody>
      </p:sp>
      <p:sp>
        <p:nvSpPr>
          <p:cNvPr id="3749" name="文本"/>
          <p:cNvSpPr>
            <a:spLocks noGrp="1"/>
          </p:cNvSpPr>
          <p:nvPr>
            <p:ph type="ctrTitle" idx="4294967295"/>
          </p:nvPr>
        </p:nvSpPr>
        <p:spPr>
          <a:xfrm>
            <a:off x="2927704" y="7241953"/>
            <a:ext cx="7962284" cy="630187"/>
          </a:xfrm>
          <a:prstGeom prst="rect">
            <a:avLst/>
          </a:prstGeom>
        </p:spPr>
        <p:txBody>
          <a:bodyPr lIns="0" tIns="0" rIns="0" bIns="0">
            <a:noAutofit/>
          </a:bodyPr>
          <a:lstStyle/>
          <a:p>
            <a:pPr algn="l">
              <a:lnSpc>
                <a:spcPts val="6000"/>
              </a:lnSpc>
            </a:pPr>
            <a:r>
              <a:rPr lang="zh-CN" altLang="en-US" sz="5000" b="0" i="0" u="none" spc="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邱奕盛</a:t>
            </a:r>
            <a:endParaRPr kumimoji="1" lang="zh-CN" altLang="en-US" sz="2000" dirty="0">
              <a:solidFill>
                <a:srgbClr val="000000"/>
              </a:solidFill>
            </a:endParaRPr>
          </a:p>
        </p:txBody>
      </p:sp>
      <p:sp>
        <p:nvSpPr>
          <p:cNvPr id="4862" name="文本"/>
          <p:cNvSpPr>
            <a:spLocks noGrp="1"/>
          </p:cNvSpPr>
          <p:nvPr>
            <p:ph type="ctrTitle" idx="4294967295"/>
          </p:nvPr>
        </p:nvSpPr>
        <p:spPr>
          <a:xfrm>
            <a:off x="2927704" y="8280813"/>
            <a:ext cx="9607523" cy="754856"/>
          </a:xfrm>
          <a:prstGeom prst="rect">
            <a:avLst/>
          </a:prstGeom>
        </p:spPr>
        <p:txBody>
          <a:bodyPr lIns="0" tIns="0" rIns="0" bIns="0">
            <a:noAutofit/>
          </a:bodyPr>
          <a:lstStyle/>
          <a:p>
            <a:pPr algn="l">
              <a:lnSpc>
                <a:spcPts val="3600"/>
              </a:lnSpc>
            </a:pPr>
            <a:r>
              <a:rPr lang="zh-CN" altLang="en-US" sz="2400" b="0" i="0" u="none" spc="0" dirty="0">
                <a:solidFill>
                  <a:srgbClr val="4C4843">
                    <a:alpha val="100000"/>
                  </a:srgbClr>
                </a:solidFill>
                <a:latin typeface="Microsoft YaHei" charset="-122"/>
                <a:ea typeface="Microsoft YaHei" charset="-122"/>
                <a:cs typeface="Microsoft YaHei" charset="-122"/>
              </a:rPr>
              <a:t>请在此粘贴或者输入你的文字内容请在此粘贴或者输入你的文字内容 。请在此粘贴或者输入你的文字内容请在此粘贴或者输入你的文字内容 。</a:t>
            </a:r>
            <a:endParaRPr kumimoji="1" lang="zh-CN" altLang="en-US" sz="2000" dirty="0">
              <a:solidFill>
                <a:srgbClr val="000000"/>
              </a:solidFill>
            </a:endParaRPr>
          </a:p>
        </p:txBody>
      </p:sp>
    </p:spTree>
    <p:extLst>
      <p:ext uri="{BB962C8B-B14F-4D97-AF65-F5344CB8AC3E}">
        <p14:creationId xmlns:p14="http://schemas.microsoft.com/office/powerpoint/2010/main" val="3622215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188078" y="2247489"/>
            <a:ext cx="4532032" cy="4532032"/>
          </a:xfrm>
          <a:prstGeom prst="rect">
            <a:avLst/>
          </a:prstGeom>
        </p:spPr>
      </p:pic>
      <p:pic>
        <p:nvPicPr>
          <p:cNvPr id="1403" name="Picture" descr="Picture"/>
          <p:cNvPicPr>
            <a:picLocks noChangeAspect="1"/>
          </p:cNvPicPr>
          <p:nvPr/>
        </p:nvPicPr>
        <p:blipFill>
          <a:blip r:embed="rId5" cstate="print">
            <a:alphaModFix/>
          </a:blip>
          <a:stretch>
            <a:fillRect/>
          </a:stretch>
        </p:blipFill>
        <p:spPr>
          <a:xfrm>
            <a:off x="12776415" y="2247489"/>
            <a:ext cx="4532032" cy="4532032"/>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7971932" y="7017404"/>
            <a:ext cx="4532032" cy="4532032"/>
          </a:xfrm>
          <a:prstGeom prst="rect">
            <a:avLst/>
          </a:prstGeom>
        </p:spPr>
      </p:pic>
      <p:pic>
        <p:nvPicPr>
          <p:cNvPr id="2340" name="Picture" descr="Picture"/>
          <p:cNvPicPr>
            <a:picLocks noChangeAspect="1"/>
          </p:cNvPicPr>
          <p:nvPr/>
        </p:nvPicPr>
        <p:blipFill>
          <a:blip r:embed="rId6" cstate="print">
            <a:alphaModFix/>
          </a:blip>
          <a:stretch>
            <a:fillRect/>
          </a:stretch>
        </p:blipFill>
        <p:spPr>
          <a:xfrm>
            <a:off x="17567345" y="7017404"/>
            <a:ext cx="4532032" cy="4532032"/>
          </a:xfrm>
          <a:prstGeom prst="rect">
            <a:avLst/>
          </a:prstGeom>
        </p:spPr>
      </p:pic>
      <p:pic>
        <p:nvPicPr>
          <p:cNvPr id="2809" name="Picture" descr="Picture"/>
          <p:cNvPicPr>
            <a:picLocks noChangeAspect="1"/>
          </p:cNvPicPr>
          <p:nvPr/>
        </p:nvPicPr>
        <p:blipFill>
          <a:blip r:embed="rId7" cstate="print">
            <a:alphaModFix/>
          </a:blip>
          <a:stretch>
            <a:fillRect/>
          </a:stretch>
        </p:blipFill>
        <p:spPr>
          <a:xfrm>
            <a:off x="3188252" y="6940285"/>
            <a:ext cx="4627813" cy="4609151"/>
          </a:xfrm>
          <a:prstGeom prst="rect">
            <a:avLst/>
          </a:prstGeom>
        </p:spPr>
      </p:pic>
      <p:pic>
        <p:nvPicPr>
          <p:cNvPr id="3277" name="Picture" descr="Picture"/>
          <p:cNvPicPr>
            <a:picLocks noChangeAspect="1"/>
          </p:cNvPicPr>
          <p:nvPr/>
        </p:nvPicPr>
        <p:blipFill>
          <a:blip r:embed="rId8" cstate="print">
            <a:alphaModFix/>
          </a:blip>
          <a:stretch>
            <a:fillRect/>
          </a:stretch>
        </p:blipFill>
        <p:spPr>
          <a:xfrm>
            <a:off x="8080886" y="2208930"/>
            <a:ext cx="4538769" cy="4609151"/>
          </a:xfrm>
          <a:prstGeom prst="rect">
            <a:avLst/>
          </a:prstGeom>
        </p:spPr>
      </p:pic>
      <p:pic>
        <p:nvPicPr>
          <p:cNvPr id="3745" name="Picture" descr="Picture"/>
          <p:cNvPicPr>
            <a:picLocks noChangeAspect="1"/>
          </p:cNvPicPr>
          <p:nvPr/>
        </p:nvPicPr>
        <p:blipFill>
          <a:blip r:embed="rId9" cstate="print">
            <a:alphaModFix/>
          </a:blip>
          <a:stretch>
            <a:fillRect/>
          </a:stretch>
        </p:blipFill>
        <p:spPr>
          <a:xfrm>
            <a:off x="17612822" y="2261840"/>
            <a:ext cx="4537824" cy="4609151"/>
          </a:xfrm>
          <a:prstGeom prst="rect">
            <a:avLst/>
          </a:prstGeom>
        </p:spPr>
      </p:pic>
      <p:pic>
        <p:nvPicPr>
          <p:cNvPr id="4215" name="Picture" descr="Picture"/>
          <p:cNvPicPr>
            <a:picLocks noChangeAspect="1"/>
          </p:cNvPicPr>
          <p:nvPr/>
        </p:nvPicPr>
        <p:blipFill>
          <a:blip r:embed="rId10" cstate="print">
            <a:alphaModFix/>
          </a:blip>
          <a:stretch>
            <a:fillRect/>
          </a:stretch>
        </p:blipFill>
        <p:spPr>
          <a:xfrm>
            <a:off x="12737130" y="6940285"/>
            <a:ext cx="4502856" cy="4609151"/>
          </a:xfrm>
          <a:prstGeom prst="rect">
            <a:avLst/>
          </a:prstGeom>
        </p:spPr>
      </p:pic>
      <p:sp>
        <p:nvSpPr>
          <p:cNvPr id="4685" name="文本"/>
          <p:cNvSpPr>
            <a:spLocks noGrp="1"/>
          </p:cNvSpPr>
          <p:nvPr>
            <p:ph type="ctrTitle" idx="4294967295"/>
          </p:nvPr>
        </p:nvSpPr>
        <p:spPr>
          <a:xfrm>
            <a:off x="3352824" y="8723677"/>
            <a:ext cx="4545805" cy="754856"/>
          </a:xfrm>
          <a:prstGeom prst="rect">
            <a:avLst/>
          </a:prstGeom>
        </p:spPr>
        <p:txBody>
          <a:bodyPr lIns="0" tIns="0" rIns="0" bIns="0">
            <a:noAutofit/>
          </a:bodyPr>
          <a:lstStyle/>
          <a:p>
            <a:pPr algn="l">
              <a:lnSpc>
                <a:spcPts val="3600"/>
              </a:lnSpc>
            </a:pPr>
            <a:r>
              <a:rPr lang="zh-CN" altLang="en-US" sz="2400" b="0" i="0" u="none" spc="0" dirty="0">
                <a:solidFill>
                  <a:srgbClr val="FFFFFF">
                    <a:alpha val="100000"/>
                  </a:srgbClr>
                </a:solidFill>
                <a:latin typeface="Microsoft YaHei" charset="-122"/>
                <a:ea typeface="Microsoft YaHei" charset="-122"/>
                <a:cs typeface="Microsoft YaHei" charset="-122"/>
              </a:rPr>
              <a:t>请在此粘贴或者输入你的文字内容请在此粘贴或者输入文字 。</a:t>
            </a:r>
            <a:endParaRPr kumimoji="1" lang="zh-CN" altLang="en-US" sz="2000" dirty="0">
              <a:solidFill>
                <a:srgbClr val="000000"/>
              </a:solidFill>
            </a:endParaRPr>
          </a:p>
        </p:txBody>
      </p:sp>
      <p:sp>
        <p:nvSpPr>
          <p:cNvPr id="5715" name="文本"/>
          <p:cNvSpPr>
            <a:spLocks noGrp="1"/>
          </p:cNvSpPr>
          <p:nvPr>
            <p:ph type="ctrTitle" idx="4294967295"/>
          </p:nvPr>
        </p:nvSpPr>
        <p:spPr>
          <a:xfrm>
            <a:off x="3188252" y="7682667"/>
            <a:ext cx="4504055" cy="497955"/>
          </a:xfrm>
          <a:prstGeom prst="rect">
            <a:avLst/>
          </a:prstGeom>
        </p:spPr>
        <p:txBody>
          <a:bodyPr lIns="0" tIns="0" rIns="0" bIns="0">
            <a:noAutofit/>
          </a:bodyPr>
          <a:lstStyle/>
          <a:p>
            <a:pPr algn="ctr">
              <a:lnSpc>
                <a:spcPts val="4800"/>
              </a:lnSpc>
            </a:pPr>
            <a:r>
              <a:rPr lang="zh-CN" altLang="en-US" sz="4000" b="0" i="0" u="none" spc="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杨成玺</a:t>
            </a:r>
            <a:endParaRPr kumimoji="1" lang="zh-CN" altLang="en-US" sz="2000" dirty="0">
              <a:solidFill>
                <a:srgbClr val="000000"/>
              </a:solidFill>
            </a:endParaRPr>
          </a:p>
        </p:txBody>
      </p:sp>
      <p:sp>
        <p:nvSpPr>
          <p:cNvPr id="6828" name="文本"/>
          <p:cNvSpPr>
            <a:spLocks noGrp="1"/>
          </p:cNvSpPr>
          <p:nvPr>
            <p:ph type="ctrTitle" idx="4294967295"/>
          </p:nvPr>
        </p:nvSpPr>
        <p:spPr>
          <a:xfrm>
            <a:off x="8238422" y="4005321"/>
            <a:ext cx="4545805" cy="754856"/>
          </a:xfrm>
          <a:prstGeom prst="rect">
            <a:avLst/>
          </a:prstGeom>
        </p:spPr>
        <p:txBody>
          <a:bodyPr lIns="0" tIns="0" rIns="0" bIns="0">
            <a:noAutofit/>
          </a:bodyPr>
          <a:lstStyle/>
          <a:p>
            <a:pPr algn="l">
              <a:lnSpc>
                <a:spcPts val="3600"/>
              </a:lnSpc>
            </a:pPr>
            <a:r>
              <a:rPr lang="zh-CN" altLang="en-US" sz="2400" b="0" i="0" u="none" spc="0" dirty="0">
                <a:solidFill>
                  <a:srgbClr val="FEFEFE">
                    <a:alpha val="100000"/>
                  </a:srgbClr>
                </a:solidFill>
                <a:latin typeface="Microsoft YaHei" charset="-122"/>
                <a:ea typeface="Microsoft YaHei" charset="-122"/>
                <a:cs typeface="Microsoft YaHei" charset="-122"/>
              </a:rPr>
              <a:t>请在此粘贴或者输入你的文字内容请在此粘贴或者输入文字 。</a:t>
            </a:r>
            <a:endParaRPr kumimoji="1" lang="zh-CN" altLang="en-US" sz="2000" dirty="0">
              <a:solidFill>
                <a:srgbClr val="000000"/>
              </a:solidFill>
            </a:endParaRPr>
          </a:p>
        </p:txBody>
      </p:sp>
      <p:sp>
        <p:nvSpPr>
          <p:cNvPr id="7858" name="文本"/>
          <p:cNvSpPr>
            <a:spLocks noGrp="1"/>
          </p:cNvSpPr>
          <p:nvPr>
            <p:ph type="ctrTitle" idx="4294967295"/>
          </p:nvPr>
        </p:nvSpPr>
        <p:spPr>
          <a:xfrm>
            <a:off x="7898629" y="2999488"/>
            <a:ext cx="4504055" cy="499939"/>
          </a:xfrm>
          <a:prstGeom prst="rect">
            <a:avLst/>
          </a:prstGeom>
        </p:spPr>
        <p:txBody>
          <a:bodyPr lIns="0" tIns="0" rIns="0" bIns="0">
            <a:noAutofit/>
          </a:bodyPr>
          <a:lstStyle/>
          <a:p>
            <a:pPr algn="ctr">
              <a:lnSpc>
                <a:spcPts val="4800"/>
              </a:lnSpc>
            </a:pPr>
            <a:r>
              <a:rPr lang="zh-CN" altLang="en-US" sz="4000" b="0" i="0" u="none" spc="0" dirty="0">
                <a:ln w="1">
                  <a:solidFill>
                    <a:srgbClr val="FEFEFE">
                      <a:alpha val="100000"/>
                    </a:srgbClr>
                  </a:solidFill>
                </a:ln>
                <a:solidFill>
                  <a:srgbClr val="FEFEFE">
                    <a:alpha val="100000"/>
                  </a:srgbClr>
                </a:solidFill>
                <a:latin typeface="Microsoft YaHei" charset="-122"/>
                <a:ea typeface="Microsoft YaHei" charset="-122"/>
                <a:cs typeface="Microsoft YaHei" charset="-122"/>
              </a:rPr>
              <a:t>宣艾嘉</a:t>
            </a:r>
            <a:endParaRPr kumimoji="1" lang="zh-CN" altLang="en-US" sz="2000" dirty="0">
              <a:solidFill>
                <a:srgbClr val="000000"/>
              </a:solidFill>
            </a:endParaRPr>
          </a:p>
        </p:txBody>
      </p:sp>
      <p:sp>
        <p:nvSpPr>
          <p:cNvPr id="8971" name="文本"/>
          <p:cNvSpPr>
            <a:spLocks noGrp="1"/>
          </p:cNvSpPr>
          <p:nvPr>
            <p:ph type="ctrTitle" idx="4294967295"/>
          </p:nvPr>
        </p:nvSpPr>
        <p:spPr>
          <a:xfrm>
            <a:off x="17732260" y="4058231"/>
            <a:ext cx="4545805" cy="754856"/>
          </a:xfrm>
          <a:prstGeom prst="rect">
            <a:avLst/>
          </a:prstGeom>
        </p:spPr>
        <p:txBody>
          <a:bodyPr lIns="0" tIns="0" rIns="0" bIns="0">
            <a:noAutofit/>
          </a:bodyPr>
          <a:lstStyle/>
          <a:p>
            <a:pPr algn="l">
              <a:lnSpc>
                <a:spcPts val="3600"/>
              </a:lnSpc>
            </a:pPr>
            <a:r>
              <a:rPr lang="zh-CN" altLang="en-US" sz="2400" b="0" i="0" u="none" spc="0" dirty="0">
                <a:solidFill>
                  <a:srgbClr val="FEFEFE">
                    <a:alpha val="100000"/>
                  </a:srgbClr>
                </a:solidFill>
                <a:latin typeface="Microsoft YaHei" charset="-122"/>
                <a:ea typeface="Microsoft YaHei" charset="-122"/>
                <a:cs typeface="Microsoft YaHei" charset="-122"/>
              </a:rPr>
              <a:t>请在此粘贴或者输入你的文字内容请在此粘贴或者输入文字 。</a:t>
            </a:r>
            <a:endParaRPr kumimoji="1" lang="zh-CN" altLang="en-US" sz="2000" dirty="0">
              <a:solidFill>
                <a:srgbClr val="000000"/>
              </a:solidFill>
            </a:endParaRPr>
          </a:p>
        </p:txBody>
      </p:sp>
      <p:sp>
        <p:nvSpPr>
          <p:cNvPr id="10002" name="文本"/>
          <p:cNvSpPr>
            <a:spLocks noGrp="1"/>
          </p:cNvSpPr>
          <p:nvPr>
            <p:ph type="ctrTitle" idx="4294967295"/>
          </p:nvPr>
        </p:nvSpPr>
        <p:spPr>
          <a:xfrm>
            <a:off x="17732260" y="2995023"/>
            <a:ext cx="4504055" cy="496466"/>
          </a:xfrm>
          <a:prstGeom prst="rect">
            <a:avLst/>
          </a:prstGeom>
        </p:spPr>
        <p:txBody>
          <a:bodyPr lIns="0" tIns="0" rIns="0" bIns="0">
            <a:noAutofit/>
          </a:bodyPr>
          <a:lstStyle/>
          <a:p>
            <a:pPr algn="ctr">
              <a:lnSpc>
                <a:spcPts val="4800"/>
              </a:lnSpc>
            </a:pPr>
            <a:r>
              <a:rPr kumimoji="1" lang="zh-CN" altLang="en-US" sz="4000" dirty="0">
                <a:solidFill>
                  <a:schemeClr val="bg1"/>
                </a:solidFill>
                <a:latin typeface="微软雅黑" panose="020B0503020204020204" pitchFamily="34" charset="-122"/>
                <a:ea typeface="微软雅黑" panose="020B0503020204020204" pitchFamily="34" charset="-122"/>
              </a:rPr>
              <a:t>王志乾</a:t>
            </a:r>
          </a:p>
        </p:txBody>
      </p:sp>
      <p:sp>
        <p:nvSpPr>
          <p:cNvPr id="11117" name="文本"/>
          <p:cNvSpPr>
            <a:spLocks noGrp="1"/>
          </p:cNvSpPr>
          <p:nvPr>
            <p:ph type="ctrTitle" idx="4294967295"/>
          </p:nvPr>
        </p:nvSpPr>
        <p:spPr>
          <a:xfrm>
            <a:off x="12839084" y="8742403"/>
            <a:ext cx="4545805" cy="754856"/>
          </a:xfrm>
          <a:prstGeom prst="rect">
            <a:avLst/>
          </a:prstGeom>
        </p:spPr>
        <p:txBody>
          <a:bodyPr lIns="0" tIns="0" rIns="0" bIns="0">
            <a:noAutofit/>
          </a:bodyPr>
          <a:lstStyle/>
          <a:p>
            <a:pPr algn="l">
              <a:lnSpc>
                <a:spcPts val="3600"/>
              </a:lnSpc>
            </a:pPr>
            <a:r>
              <a:rPr lang="zh-CN" altLang="en-US" sz="2400" b="0" i="0" u="none" spc="0" dirty="0">
                <a:solidFill>
                  <a:srgbClr val="FEFEFE">
                    <a:alpha val="100000"/>
                  </a:srgbClr>
                </a:solidFill>
                <a:latin typeface="Microsoft YaHei" charset="-122"/>
                <a:ea typeface="Microsoft YaHei" charset="-122"/>
                <a:cs typeface="Microsoft YaHei" charset="-122"/>
              </a:rPr>
              <a:t>请在此粘贴或者输入你的文字内容请在此粘贴或者输入文字 。</a:t>
            </a:r>
            <a:endParaRPr kumimoji="1" lang="zh-CN" altLang="en-US" sz="2000" dirty="0">
              <a:solidFill>
                <a:srgbClr val="000000"/>
              </a:solidFill>
            </a:endParaRPr>
          </a:p>
        </p:txBody>
      </p:sp>
      <p:sp>
        <p:nvSpPr>
          <p:cNvPr id="12149" name="文本"/>
          <p:cNvSpPr>
            <a:spLocks noGrp="1"/>
          </p:cNvSpPr>
          <p:nvPr>
            <p:ph type="ctrTitle" idx="4294967295"/>
          </p:nvPr>
        </p:nvSpPr>
        <p:spPr>
          <a:xfrm>
            <a:off x="12784227" y="7682667"/>
            <a:ext cx="4504055" cy="500435"/>
          </a:xfrm>
          <a:prstGeom prst="rect">
            <a:avLst/>
          </a:prstGeom>
        </p:spPr>
        <p:txBody>
          <a:bodyPr lIns="0" tIns="0" rIns="0" bIns="0">
            <a:noAutofit/>
          </a:bodyPr>
          <a:lstStyle/>
          <a:p>
            <a:pPr algn="ctr">
              <a:lnSpc>
                <a:spcPts val="4800"/>
              </a:lnSpc>
            </a:pPr>
            <a:r>
              <a:rPr lang="zh-CN" altLang="en-US" sz="4000" b="0" i="0" u="none" spc="0" dirty="0">
                <a:ln w="1">
                  <a:solidFill>
                    <a:srgbClr val="FEFEFE">
                      <a:alpha val="100000"/>
                    </a:srgbClr>
                  </a:solidFill>
                </a:ln>
                <a:solidFill>
                  <a:srgbClr val="FEFEFE">
                    <a:alpha val="100000"/>
                  </a:srgbClr>
                </a:solidFill>
                <a:latin typeface="Microsoft YaHei" charset="-122"/>
                <a:ea typeface="Microsoft YaHei" charset="-122"/>
                <a:cs typeface="Microsoft YaHei" charset="-122"/>
              </a:rPr>
              <a:t>潘昊</a:t>
            </a:r>
            <a:endParaRPr kumimoji="1" lang="zh-CN" altLang="en-US" sz="2000" dirty="0">
              <a:solidFill>
                <a:srgbClr val="000000"/>
              </a:solidFill>
            </a:endParaRPr>
          </a:p>
        </p:txBody>
      </p:sp>
    </p:spTree>
    <p:extLst>
      <p:ext uri="{BB962C8B-B14F-4D97-AF65-F5344CB8AC3E}">
        <p14:creationId xmlns:p14="http://schemas.microsoft.com/office/powerpoint/2010/main" val="107233450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idx="4294967295"/>
          </p:nvPr>
        </p:nvSpPr>
        <p:spPr>
          <a:xfrm>
            <a:off x="862739" y="6487696"/>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3</a:t>
            </a:r>
            <a:endParaRPr kumimoji="1" lang="zh-CN" altLang="en-US" sz="2000" dirty="0">
              <a:solidFill>
                <a:srgbClr val="000000"/>
              </a:solidFill>
            </a:endParaRPr>
          </a:p>
        </p:txBody>
      </p:sp>
      <p:sp>
        <p:nvSpPr>
          <p:cNvPr id="3361" name="文本"/>
          <p:cNvSpPr>
            <a:spLocks noGrp="1"/>
          </p:cNvSpPr>
          <p:nvPr>
            <p:ph type="ctrTitle" idx="4294967295"/>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市场分析</a:t>
            </a:r>
            <a:endParaRPr kumimoji="1" lang="zh-CN" altLang="en-US" sz="2000" dirty="0">
              <a:solidFill>
                <a:srgbClr val="000000"/>
              </a:solidFill>
            </a:endParaRPr>
          </a:p>
        </p:txBody>
      </p:sp>
      <p:sp>
        <p:nvSpPr>
          <p:cNvPr id="4474" name="文本"/>
          <p:cNvSpPr>
            <a:spLocks noGrp="1"/>
          </p:cNvSpPr>
          <p:nvPr>
            <p:ph type="ctrTitle" idx="4294967295"/>
          </p:nvPr>
        </p:nvSpPr>
        <p:spPr>
          <a:xfrm>
            <a:off x="6118204" y="7125892"/>
            <a:ext cx="12147590" cy="412463"/>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Market analysis</a:t>
            </a:r>
            <a:r>
              <a:rPr lang="zh-CN" altLang="en-US" sz="4442" b="0" i="0" u="none" spc="0" dirty="0">
                <a:solidFill>
                  <a:srgbClr val="FAA041">
                    <a:alpha val="100000"/>
                  </a:srgbClr>
                </a:solidFill>
                <a:latin typeface="Cinzel-Bold" charset="-122"/>
                <a:ea typeface="Cinzel-Bold" charset="-122"/>
                <a:cs typeface="Cinzel-Bold" charset="-122"/>
              </a:rPr>
              <a:t>.</a:t>
            </a:r>
            <a:endParaRPr kumimoji="1" lang="zh-CN" altLang="en-US" sz="2000" dirty="0">
              <a:solidFill>
                <a:srgbClr val="000000"/>
              </a:solidFill>
            </a:endParaRPr>
          </a:p>
        </p:txBody>
      </p:sp>
    </p:spTree>
    <p:extLst>
      <p:ext uri="{BB962C8B-B14F-4D97-AF65-F5344CB8AC3E}">
        <p14:creationId xmlns:p14="http://schemas.microsoft.com/office/powerpoint/2010/main" val="280925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3108</TotalTime>
  <Words>1375</Words>
  <Application>Microsoft Office PowerPoint</Application>
  <PresentationFormat>自定义</PresentationFormat>
  <Paragraphs>120</Paragraphs>
  <Slides>28</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BlackOpsOne-Regular</vt:lpstr>
      <vt:lpstr>Cinzel-Bold</vt:lpstr>
      <vt:lpstr>Holy-Ravioli</vt:lpstr>
      <vt:lpstr>HYLiLiangHeiJ</vt:lpstr>
      <vt:lpstr>等线</vt:lpstr>
      <vt:lpstr>微软雅黑</vt:lpstr>
      <vt:lpstr>微软雅黑</vt:lpstr>
      <vt:lpstr>Arial</vt:lpstr>
      <vt:lpstr>Calibri</vt:lpstr>
      <vt:lpstr>Office Theme</vt:lpstr>
      <vt:lpstr>项目计划书</vt:lpstr>
      <vt:lpstr>目录</vt:lpstr>
      <vt:lpstr>PART 1</vt:lpstr>
      <vt:lpstr>项目介绍</vt:lpstr>
      <vt:lpstr>增强日常学习与生活的便利性</vt:lpstr>
      <vt:lpstr>PART 2</vt:lpstr>
      <vt:lpstr>老师</vt:lpstr>
      <vt:lpstr>请在此粘贴或者输入你的文字内容请在此粘贴或者输入文字 。</vt:lpstr>
      <vt:lpstr>PART 3</vt:lpstr>
      <vt:lpstr>        智慧学习相关的软件近期不断涌现，根据《智慧学习环境的研究现状和趋势》我们了解到，市面上常见的软件主要可以分为“通用学习支持技术类”“交互支持技术类”“协作支持技术类”“内容呈现支持技术类”“专业学科工具类”“智能代理与决策技术类”“基础设施类”等</vt:lpstr>
      <vt:lpstr>PowerPoint 演示文稿</vt:lpstr>
      <vt:lpstr>帮助老师减轻备课负担</vt:lpstr>
      <vt:lpstr>PART 4</vt:lpstr>
      <vt:lpstr>OpenKG.CN——开放的中文知识图谱 </vt:lpstr>
      <vt:lpstr>开放域中文知识图谱：《大词林》</vt:lpstr>
      <vt:lpstr>PART 5</vt:lpstr>
      <vt:lpstr>PowerPoint 演示文稿</vt:lpstr>
      <vt:lpstr>PowerPoint 演示文稿</vt:lpstr>
      <vt:lpstr>PowerPoint 演示文稿</vt:lpstr>
      <vt:lpstr>PowerPoint 演示文稿</vt:lpstr>
      <vt:lpstr>PART 6</vt:lpstr>
      <vt:lpstr>主要由各学校和教育培训机构统一购买，个人用户也可以单独购买</vt:lpstr>
      <vt:lpstr>PART 7</vt:lpstr>
      <vt:lpstr>财务与融资</vt:lpstr>
      <vt:lpstr>PART 7</vt:lpstr>
      <vt:lpstr>1</vt:lpstr>
      <vt:lpstr>PART 9</vt:lpstr>
      <vt:lpstr>感谢您的聆听​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奕盛 邱</cp:lastModifiedBy>
  <cp:revision>37</cp:revision>
  <dcterms:modified xsi:type="dcterms:W3CDTF">2019-05-25T13:51:21Z</dcterms:modified>
</cp:coreProperties>
</file>